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71" r:id="rId11"/>
    <p:sldId id="281" r:id="rId12"/>
    <p:sldId id="274" r:id="rId13"/>
    <p:sldId id="326" r:id="rId14"/>
    <p:sldId id="327" r:id="rId15"/>
    <p:sldId id="328" r:id="rId16"/>
    <p:sldId id="329" r:id="rId17"/>
    <p:sldId id="273" r:id="rId18"/>
    <p:sldId id="330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331" r:id="rId28"/>
    <p:sldId id="332" r:id="rId29"/>
    <p:sldId id="333" r:id="rId30"/>
    <p:sldId id="334" r:id="rId31"/>
    <p:sldId id="33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1"/>
    <p:restoredTop sz="94702"/>
  </p:normalViewPr>
  <p:slideViewPr>
    <p:cSldViewPr snapToGrid="0">
      <p:cViewPr varScale="1">
        <p:scale>
          <a:sx n="141" d="100"/>
          <a:sy n="141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4B2F3-22D9-4C8F-9CE3-1C4F025665BC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03F80-1426-4165-9737-AD8A05BAC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53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этом этапе важно контролировать исполнение так называемого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контракта данных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описывает структуру, тип данных, регламент получения данных, расписание. Собранные данные необходимо передавать дальше для обработки и хранения. Для систем получения и передачи данных важным является правильная оценка пропускной способности канала передачи данных. Для этого необходимо правильно определять точки концентрации данных для обработки и хранения, чтобы своевременно обнаруживать слабые места.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3F80-1426-4165-9737-AD8A05BACA8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данных окажется очень много, и процесс загрузки займет неделю, то это может не соответствовать бизнес-модели, которую заказчик проекта описал в техническом задании. В таком случае, возможно, придется уточнять технические требования или искать дополнительные возможности оптимизации загрузки.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3F80-1426-4165-9737-AD8A05BACA8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4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9C7D1-0912-469F-9AFC-1593CFA44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54A491-0696-4089-9618-EA5E889A5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19277B-49B5-4232-8B8A-09A638FE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F6A33-F7FC-49D9-AE68-4D28BCF3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AD1305-FFE6-42AE-830A-A99A7925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06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539F9-CE97-4BC4-8F30-368B3AA7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2CF9F1-E869-48D4-A4CB-953BD44F9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32CB4C-18C8-41C7-A9C9-84C7CAFA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7A24A8-31CE-4930-8629-1E4DDA68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A6087E-1000-4F6F-B5C4-BE03319D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1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816884-FE8C-48AF-AD3B-812D58731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B1053-92E2-48C1-9595-5CDB3391C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AD3AD2-044D-427B-BE47-90C38980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962463-10D6-4180-A2BC-E1D5CC9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F5265-0C15-4CF2-82B2-0992BF41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32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C60B2-8B13-429C-A49E-EF6CF515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D827E4-6C51-4C96-8DCB-3BD60086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3BF097-9BA4-4F3B-8D07-675CBC89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B64CC6-5DD3-4A7B-B611-AC888842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D0824-1BAA-4F3F-84A5-DB45402F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19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FD855-4703-46C4-8A8D-3FC47EAB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BC1E90-632B-43AD-8FA7-E7D0DD1C9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0D68A-1079-4265-B4AE-3985BC6A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F8A053-9590-4B1B-BC68-57834C12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89FB6-A63D-4392-82FF-C498CB00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99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6C6E4-EFBF-436F-8326-9513098A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B50B3-BCF1-4802-B745-16EFD24E3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CCBBF7-6DF1-4A87-B581-C8CF87DDA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B6ABB4-A3C5-43FC-91EB-7F90982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5EDB6-51A0-4115-90C3-01054373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906794-7B9D-480F-905B-C48AF07D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37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1262F-F5A5-4A49-BFCC-533185C3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680050-AD67-42DB-A6D3-8855C2E07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D7713E-637D-4FBC-A2AA-7A1264B20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89C64C-E93C-4A71-ADC3-5CD51550C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9B94A2-369A-4FEC-8872-DDFFA1441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1DD98E-586C-4F0E-9FED-2F1B2600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DB2ED4-CF1F-460A-861C-70BA9A2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3A9EA3-070B-4246-9B64-C5487338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83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F067C-A7CA-49FD-B26E-88F23DAD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8D87C94-734A-454D-9DEC-7BC953EE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92922E-FB25-475B-9238-BF3CAA57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9ADF72-29EA-4648-A29B-E100246E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38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B5295A-C288-4546-B0AB-DC837E13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E60B09-5E10-4B83-AAC7-AE8C1E4D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D4099-4147-42DA-AD92-7EEBB8B0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8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56C05-8713-41E5-BF90-19494268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52802-6001-4263-9BF3-048368B6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CFEC3A-299D-4EEF-919D-9E93E66DD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869951-6287-4F49-BD1E-6A808B1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13C8A7-28F3-48C5-AAB1-277F5B53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F88AE5-AA69-44FE-AF70-77E3226D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39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2DB4D-8D89-44D5-A055-B296353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344D05-E4DE-469E-8859-A6CC7FFDF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B7267E-B7A1-45EB-A37C-E96D3EEB6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93823F-91DA-4643-AB5C-7DE99DE5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8CA271-9A81-4B34-80EB-1F7002CA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1D57B4-CB27-4C7D-9998-1C5DED4C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60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06C38-7FAF-4D6E-94E7-103D5983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0D20D4-9C21-46CA-93A6-4186F734C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925A9B-4085-4C81-9398-0A10DD10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B654-E7FB-41EC-9C05-56687CAA62B1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1E25F-E437-4753-BDB8-74C64920C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2997EC-4C96-4ABD-9BB5-43340EE0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57074-6695-4C95-9EA3-F685C5B881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9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" y="0"/>
            <a:ext cx="12147899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777904" y="610624"/>
            <a:ext cx="2229493" cy="1301015"/>
          </a:xfrm>
          <a:prstGeom prst="rect">
            <a:avLst/>
          </a:prstGeom>
        </p:spPr>
      </p:pic>
      <p:graphicFrame>
        <p:nvGraphicFramePr>
          <p:cNvPr id="18" name="Объект 17"/>
          <p:cNvGraphicFramePr>
            <a:graphicFrameLocks noChangeAspect="1"/>
          </p:cNvGraphicFramePr>
          <p:nvPr/>
        </p:nvGraphicFramePr>
        <p:xfrm>
          <a:off x="8309657" y="656695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3084412" imgH="1354813" progId="CorelDraw.Graphic.22">
                  <p:embed/>
                </p:oleObj>
              </mc:Choice>
              <mc:Fallback>
                <p:oleObj name="CorelDRAW" r:id="rId4" imgW="3084412" imgH="1354813" progId="CorelDraw.Graphic.22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9657" y="656695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1374021" y="2408165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данными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33015" y="4402951"/>
            <a:ext cx="415652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Корелин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Иван Андреевич</a:t>
            </a:r>
            <a:endParaRPr lang="ru-RU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доцент, к.т.н.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B58FC8-7B7D-453D-B561-334C8924701E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A13BCF-1EF1-496F-8A94-A14509E07F56}"/>
              </a:ext>
            </a:extLst>
          </p:cNvPr>
          <p:cNvSpPr/>
          <p:nvPr/>
        </p:nvSpPr>
        <p:spPr>
          <a:xfrm>
            <a:off x="636606" y="935311"/>
            <a:ext cx="1091878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  <a:effectLst/>
                <a:latin typeface="Open Sans"/>
              </a:rPr>
              <a:t>Способы контроля качества данных в проекте машинного обучения: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 err="1">
                <a:latin typeface=""/>
              </a:rPr>
              <a:t>Версионирование</a:t>
            </a:r>
            <a:r>
              <a:rPr lang="ru-RU" dirty="0">
                <a:latin typeface=""/>
              </a:rPr>
              <a:t> всех элементов решения, затрагивающих данные: код, схемы и процедуры обработки (от трекинга до визуализации). </a:t>
            </a:r>
            <a:r>
              <a:rPr lang="ru-RU" dirty="0" err="1">
                <a:latin typeface=""/>
              </a:rPr>
              <a:t>Версионирование</a:t>
            </a:r>
            <a:r>
              <a:rPr lang="ru-RU" dirty="0">
                <a:latin typeface=""/>
              </a:rPr>
              <a:t> становится полезным тогда, когда данных и моделей становится много и информация о той или иной версии хранится только в головах инженеров.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latin typeface=""/>
              </a:rPr>
              <a:t>Оценка влияния изменений на данные: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accent1"/>
                </a:solidFill>
                <a:latin typeface=""/>
              </a:rPr>
              <a:t>Assertions</a:t>
            </a:r>
            <a:r>
              <a:rPr lang="ru-RU" dirty="0">
                <a:solidFill>
                  <a:schemeClr val="accent1"/>
                </a:solidFill>
                <a:latin typeface="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"/>
              </a:rPr>
              <a:t>tests</a:t>
            </a:r>
            <a:r>
              <a:rPr lang="ru-RU" dirty="0">
                <a:latin typeface=""/>
              </a:rPr>
              <a:t> (тестирование правильности результатов на отдельных этапах) позволяют устанавливать контрольные точки и правила;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accent1"/>
                </a:solidFill>
                <a:latin typeface=""/>
              </a:rPr>
              <a:t>Data</a:t>
            </a:r>
            <a:r>
              <a:rPr lang="ru-RU" dirty="0">
                <a:solidFill>
                  <a:schemeClr val="accent1"/>
                </a:solidFill>
                <a:latin typeface="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"/>
              </a:rPr>
              <a:t>Diff</a:t>
            </a:r>
            <a:r>
              <a:rPr lang="ru-RU" dirty="0">
                <a:solidFill>
                  <a:schemeClr val="accent1"/>
                </a:solidFill>
                <a:latin typeface=""/>
              </a:rPr>
              <a:t> </a:t>
            </a:r>
            <a:r>
              <a:rPr lang="ru-RU" dirty="0">
                <a:latin typeface=""/>
              </a:rPr>
              <a:t>(отслеживание изменений) для определения того, в каких именно данных произошли изменения и какой процесс мог их поменять;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accent1"/>
                </a:solidFill>
                <a:latin typeface=""/>
              </a:rPr>
              <a:t>Lineage</a:t>
            </a:r>
            <a:r>
              <a:rPr lang="ru-RU" dirty="0">
                <a:latin typeface=""/>
              </a:rPr>
              <a:t> (отслеживание взаимосвязей) позволяет проанализировать взаимосвязь в данных. Например, из каких таблиц берутся финальные данные, как появляются данные на предыдущем шаге и так далее.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latin typeface=""/>
              </a:rPr>
              <a:t>Разработка регламента для каждого процесса, который делает изменения в данных, его внедрение и строгий контроль выполнения требований этого регламента.</a:t>
            </a:r>
            <a:endParaRPr lang="en-US" dirty="0">
              <a:latin typeface="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Применяя эти методы можно быстро изолировать проблему, откатить проблемное изменение назад, отслеживать историю изменений.</a:t>
            </a:r>
            <a:endParaRPr lang="ru-RU" dirty="0">
              <a:latin typeface="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607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56FB3D-6E77-4614-9D1E-0E4D4EB7BD79}"/>
              </a:ext>
            </a:extLst>
          </p:cNvPr>
          <p:cNvSpPr/>
          <p:nvPr/>
        </p:nvSpPr>
        <p:spPr>
          <a:xfrm>
            <a:off x="2109347" y="189990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75D19-53E1-4D83-A923-954B1660883A}"/>
              </a:ext>
            </a:extLst>
          </p:cNvPr>
          <p:cNvSpPr/>
          <p:nvPr/>
        </p:nvSpPr>
        <p:spPr>
          <a:xfrm>
            <a:off x="636606" y="1061071"/>
            <a:ext cx="109187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Хранилище данных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data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warehouse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представляет собой данные, агрегированные из разных источников в единый центральный репозиторий, который унифицирует их по качеству и формату. Далее эти данные могут быть использованы в таких сферах, как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data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mining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искусственный интеллект, машинное обучение и бизнес-аналитика. 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Витрина данных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data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mart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— это хранилище данных, предназначенное для определенного круга пользователей в организации. Витрина данных может использоваться руководством компании для анализа производительности и контроля выполнения планов. Наборы данных в витрине данных часто используются в режиме реального времени для аналитики и получения практических результатов.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016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189990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</a:t>
            </a:r>
            <a:endParaRPr lang="ru-RU" sz="32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1C405A-F00B-EE95-143A-3EF674E89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088103"/>
            <a:ext cx="10681849" cy="5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2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189990"/>
            <a:ext cx="4272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данных. Звезды и снежинки</a:t>
            </a:r>
            <a:endParaRPr 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081F95-45EA-E21A-821A-C7D3BD0C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58" y="890494"/>
            <a:ext cx="5712275" cy="59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189990"/>
            <a:ext cx="2656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данных. Кубы</a:t>
            </a:r>
            <a:endParaRPr lang="ru-RU" sz="32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2E68E4-7D07-3B8F-93C7-78C3C8A0F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" y="871701"/>
            <a:ext cx="10495597" cy="54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3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228173"/>
            <a:ext cx="616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данных. Медленно меняющиеся измерения </a:t>
            </a:r>
            <a:endParaRPr lang="ru-RU" sz="3200" dirty="0">
              <a:solidFill>
                <a:schemeClr val="accent1"/>
              </a:solidFill>
            </a:endParaRP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4346201C-5020-3BF0-D774-792151131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57409"/>
              </p:ext>
            </p:extLst>
          </p:nvPr>
        </p:nvGraphicFramePr>
        <p:xfrm>
          <a:off x="986118" y="1062069"/>
          <a:ext cx="10586464" cy="5469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15">
                  <a:extLst>
                    <a:ext uri="{9D8B030D-6E8A-4147-A177-3AD203B41FA5}">
                      <a16:colId xmlns:a16="http://schemas.microsoft.com/office/drawing/2014/main" val="2690350193"/>
                    </a:ext>
                  </a:extLst>
                </a:gridCol>
                <a:gridCol w="9574449">
                  <a:extLst>
                    <a:ext uri="{9D8B030D-6E8A-4147-A177-3AD203B41FA5}">
                      <a16:colId xmlns:a16="http://schemas.microsoft.com/office/drawing/2014/main" val="425223266"/>
                    </a:ext>
                  </a:extLst>
                </a:gridCol>
              </a:tblGrid>
              <a:tr h="346373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78365"/>
                  </a:ext>
                </a:extLst>
              </a:tr>
              <a:tr h="14492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SCD0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502892"/>
                  </a:ext>
                </a:extLst>
              </a:tr>
              <a:tr h="1895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SCD1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32718"/>
                  </a:ext>
                </a:extLst>
              </a:tr>
              <a:tr h="17586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SCD2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33655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D9C120-955B-5F63-6D09-45E97620F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00" y="1547706"/>
            <a:ext cx="6591300" cy="1333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61D5D4-8083-01E7-D973-51BB97BDC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00" y="4963439"/>
            <a:ext cx="6591300" cy="11379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1758BC-249F-42E6-6127-3D1D0D7C3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00" y="2952189"/>
            <a:ext cx="6489700" cy="16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228173"/>
            <a:ext cx="616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Склады данных. Медленно меняющиеся измерения </a:t>
            </a:r>
            <a:endParaRPr 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F5C009-7A39-112B-B0C9-8F0F01DCA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3" y="974604"/>
            <a:ext cx="8920344" cy="55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7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338D04-C5A8-4AB5-8DB0-74B994040995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20A8FA-43AC-4C7F-AECE-B04DFF444903}"/>
              </a:ext>
            </a:extLst>
          </p:cNvPr>
          <p:cNvSpPr/>
          <p:nvPr/>
        </p:nvSpPr>
        <p:spPr>
          <a:xfrm>
            <a:off x="653795" y="1385740"/>
            <a:ext cx="1091878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Широко используемый термин </a:t>
            </a:r>
            <a:r>
              <a:rPr lang="ru-RU" b="1" i="0" dirty="0">
                <a:solidFill>
                  <a:srgbClr val="313131"/>
                </a:solidFill>
                <a:effectLst/>
                <a:latin typeface=""/>
              </a:rPr>
              <a:t>ETL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 является сокращением от английских терминов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"/>
              </a:rPr>
              <a:t>Extract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 (достать, извлечь),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"/>
              </a:rPr>
              <a:t>Transform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 (преобразовать),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"/>
              </a:rPr>
              <a:t>Load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 (загрузить). Назначение </a:t>
            </a:r>
            <a:r>
              <a:rPr lang="ru-RU" b="1" i="0" dirty="0">
                <a:solidFill>
                  <a:srgbClr val="313131"/>
                </a:solidFill>
                <a:effectLst/>
                <a:latin typeface=""/>
              </a:rPr>
              <a:t>ETL-систем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 заключается в приведении к единой форме и обеспечении возможности использования данных из множества различных информационных систем. Необходимость применения принципов ETL обусловлена большим разнообразием источников, форматов представления данных и способов их получения.</a:t>
            </a:r>
            <a:endParaRPr lang="en-US" b="0" i="0" dirty="0">
              <a:solidFill>
                <a:srgbClr val="313131"/>
              </a:solidFill>
              <a:effectLst/>
              <a:latin typeface="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  <a:effectLst/>
                <a:latin typeface=""/>
              </a:rPr>
              <a:t>Основные задачи ETL: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Сбор данных от различных источников;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Обработка данных для последующего хранения и использования;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Сохранение данных;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Журналирование операций, связанных с обработкой данных, чтобы в любой момент была возможность установить происхождение конкретных величин;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Применение данных, поиск полезных взаимосвязей, применение для автоматизации, отчетности, машинного обучения.</a:t>
            </a:r>
          </a:p>
          <a:p>
            <a:pPr algn="just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2AA8C1-C154-4385-BDCA-F26888EC2D27}"/>
              </a:ext>
            </a:extLst>
          </p:cNvPr>
          <p:cNvSpPr/>
          <p:nvPr/>
        </p:nvSpPr>
        <p:spPr>
          <a:xfrm>
            <a:off x="700179" y="829662"/>
            <a:ext cx="185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ETL-</a:t>
            </a:r>
            <a:r>
              <a:rPr lang="ru-RU" sz="2400" b="1" dirty="0">
                <a:solidFill>
                  <a:schemeClr val="accent1"/>
                </a:solidFill>
              </a:rPr>
              <a:t>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91213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117F63-FDF7-4570-9D1A-A08EA627D549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elt vs etl scenario">
            <a:extLst>
              <a:ext uri="{FF2B5EF4-FFF2-40B4-BE49-F238E27FC236}">
                <a16:creationId xmlns:a16="http://schemas.microsoft.com/office/drawing/2014/main" id="{29968C4E-F128-5C23-E892-798F5BB4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8" y="829397"/>
            <a:ext cx="10344405" cy="581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3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799864-28CC-4F2E-9C4A-4387259B7BDD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63F0F7-8050-44D3-931C-4C51E6FCA066}"/>
              </a:ext>
            </a:extLst>
          </p:cNvPr>
          <p:cNvSpPr/>
          <p:nvPr/>
        </p:nvSpPr>
        <p:spPr>
          <a:xfrm>
            <a:off x="653795" y="1582340"/>
            <a:ext cx="109187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Загрузка данных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Состоит в получении данных из разных источников произвольного качества для дальнейшей обработки.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Типичные проблемы: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на этом этапе возможны ошибки, связанные с получением и передачей информации, например, сбой в формировании ответа на SQL-запрос или перебои в канале передачи данных, которые ведут к тому, что фактически будет получено меньше данных, чем должно быть. 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организации процесса загрузки важно уметь оценивать продолжительность загрузки данных и связывать ее с существующими бизнес и технологическими требованиями.</a:t>
            </a:r>
          </a:p>
        </p:txBody>
      </p:sp>
    </p:spTree>
    <p:extLst>
      <p:ext uri="{BB962C8B-B14F-4D97-AF65-F5344CB8AC3E}">
        <p14:creationId xmlns:p14="http://schemas.microsoft.com/office/powerpoint/2010/main" val="339587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3B74BD-81A0-4B51-AE39-104B4BEDC631}"/>
              </a:ext>
            </a:extLst>
          </p:cNvPr>
          <p:cNvSpPr/>
          <p:nvPr/>
        </p:nvSpPr>
        <p:spPr>
          <a:xfrm>
            <a:off x="5134647" y="147179"/>
            <a:ext cx="2403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0" dirty="0">
                <a:solidFill>
                  <a:schemeClr val="accent1"/>
                </a:solidFill>
                <a:effectLst/>
                <a:latin typeface="Mont"/>
              </a:rPr>
              <a:t>Введение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54C80CF-0667-4A8E-9E0C-996D46121F17}"/>
              </a:ext>
            </a:extLst>
          </p:cNvPr>
          <p:cNvSpPr/>
          <p:nvPr/>
        </p:nvSpPr>
        <p:spPr>
          <a:xfrm>
            <a:off x="636606" y="1266233"/>
            <a:ext cx="1091878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Данные — это важная часть проекта машинного обучения. Использование данных обусловливает дополнительные требования к проекту, поскольку необходимо предусмотреть место для хранения данных, запланировать вычислительные ресурсы для их обработки, организовать мониторинг качества.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0" dirty="0">
                <a:solidFill>
                  <a:schemeClr val="accent1"/>
                </a:solidFill>
                <a:effectLst/>
                <a:latin typeface=""/>
              </a:rPr>
              <a:t>Задачи инженера данных</a:t>
            </a:r>
            <a:r>
              <a:rPr lang="ru-RU" b="0" i="0" dirty="0">
                <a:solidFill>
                  <a:schemeClr val="accent1"/>
                </a:solidFill>
                <a:effectLst/>
                <a:latin typeface=""/>
              </a:rPr>
              <a:t> 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(Data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"/>
              </a:rPr>
              <a:t>Engineer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) в проекте машинного обучения могут быть очень разнообразными: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Обеспечение доступности данных (также это называется </a:t>
            </a:r>
            <a:r>
              <a:rPr lang="ru-RU" b="0" i="1" dirty="0">
                <a:solidFill>
                  <a:srgbClr val="313131"/>
                </a:solidFill>
                <a:effectLst/>
                <a:latin typeface=""/>
              </a:rPr>
              <a:t>демократизацией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);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Контроль и обеспечение качества данных;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Управление версиями </a:t>
            </a:r>
            <a:r>
              <a:rPr lang="ru-RU" dirty="0">
                <a:solidFill>
                  <a:srgbClr val="313131"/>
                </a:solidFill>
                <a:latin typeface=""/>
              </a:rPr>
              <a:t>наборов данных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Организация конвейера обработки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FA5AF34-BE8E-4D62-B1E0-648E36E07AD2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87336E-F0B2-4A99-B099-31B23ED2E524}"/>
              </a:ext>
            </a:extLst>
          </p:cNvPr>
          <p:cNvSpPr/>
          <p:nvPr/>
        </p:nvSpPr>
        <p:spPr>
          <a:xfrm>
            <a:off x="653795" y="1720840"/>
            <a:ext cx="109187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2. Проверка качества данных и очистка от ошибок.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Типичные проблемы: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ошибки могут быть связаны как с человеческим фактором, так и с техническими неполадками в хранении и передаче информации. Например, у данных могут оказаться разные форматы: часть информации представлена в числовом виде, а другая часть в текстовом. Возможны разные формы предоставления информации о датах, геолокации. Большой проблемой всегда становятся групповые ошибки в данных, когда каждое значение является легитимным, а группа значений содержит ошибку. Также плохо влияют на качество имеющиеся пропуски в данных, которые необходимо обрабатывать.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Создавать алгоритмы для проверки данных необходимо, чтобы исключить дальнейшее использование данных, способных повредить систему или нарушить 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77651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8054E1-ED6A-4406-A88B-7871D46111D2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8762440-F15E-4B6A-B47E-8BD640FA11EC}"/>
              </a:ext>
            </a:extLst>
          </p:cNvPr>
          <p:cNvSpPr/>
          <p:nvPr/>
        </p:nvSpPr>
        <p:spPr>
          <a:xfrm>
            <a:off x="653795" y="1422581"/>
            <a:ext cx="10918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3. Приведение данных в соответствие с целевой моделью.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На этом этапе обеспечивается единство структуры таблиц и форматов данных: преобразуются форматы и добавляются необходимые таблицы. Имеющиеся данные могут быть преобразованы в другие данные, чтобы соответствовать целевой таблице.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Типичные проблемы: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поскольку данные собираются из разнородных источников, их использование в общей системе становится затруднительным. В разных системах разная структура таблиц, которые сложно соединить в общую структуру.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Перед использованием данных проводится анализ их структуры и проверка соответствия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контракту данных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который определяет формат, структуру, регламент получения данных от разных источников. Отклонение от контракта данных должно быть обработано соответствующим образом.</a:t>
            </a:r>
          </a:p>
        </p:txBody>
      </p:sp>
    </p:spTree>
    <p:extLst>
      <p:ext uri="{BB962C8B-B14F-4D97-AF65-F5344CB8AC3E}">
        <p14:creationId xmlns:p14="http://schemas.microsoft.com/office/powerpoint/2010/main" val="367834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64B6BA-A9F0-4EBC-809A-8F131B67E127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619E0D-4322-4035-958F-209CC51DA0F1}"/>
              </a:ext>
            </a:extLst>
          </p:cNvPr>
          <p:cNvSpPr/>
          <p:nvPr/>
        </p:nvSpPr>
        <p:spPr>
          <a:xfrm>
            <a:off x="653795" y="1938853"/>
            <a:ext cx="109187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4. Процесс агрегации данных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Позволяет реализовать промежуточную логику между слоем сбора данных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OLTP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и слоем применения методов аналитики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OLAP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Типичные проблемы: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на этом этапе обрабатываются огромные массивы информации. Небольшие ошибки в логике обработки данных на этом этапе ведут к серьезным накладным расходам, как во времени, так и в вычислениях.</a:t>
            </a:r>
          </a:p>
        </p:txBody>
      </p:sp>
    </p:spTree>
    <p:extLst>
      <p:ext uri="{BB962C8B-B14F-4D97-AF65-F5344CB8AC3E}">
        <p14:creationId xmlns:p14="http://schemas.microsoft.com/office/powerpoint/2010/main" val="122153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265169-AD9E-41EB-B7BA-75E9065AC832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A045FAB-B708-4E7C-B96E-61B0445E6DA5}"/>
              </a:ext>
            </a:extLst>
          </p:cNvPr>
          <p:cNvSpPr/>
          <p:nvPr/>
        </p:nvSpPr>
        <p:spPr>
          <a:xfrm>
            <a:off x="653795" y="944742"/>
            <a:ext cx="109187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5. Выгрузка в систему, в которой будут использоваться данные.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6. Использование данных.</a:t>
            </a:r>
          </a:p>
          <a:p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Иногда применяется термин 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drill-down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На этом этапе применяются разные методы формирования отчетов, аналитики и машинного обучения.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dirty="0"/>
              <a:t>Подробнее стоит рассмотреть последний этап, на котором используется результат работы всего конвейера ETL. </a:t>
            </a:r>
            <a:r>
              <a:rPr lang="ru-RU" b="1" dirty="0"/>
              <a:t>Углубление в данные (</a:t>
            </a:r>
            <a:r>
              <a:rPr lang="ru-RU" b="1" dirty="0" err="1"/>
              <a:t>drill-down</a:t>
            </a:r>
            <a:r>
              <a:rPr lang="ru-RU" b="1" dirty="0"/>
              <a:t> </a:t>
            </a:r>
            <a:r>
              <a:rPr lang="ru-RU" b="1" dirty="0" err="1"/>
              <a:t>data</a:t>
            </a:r>
            <a:r>
              <a:rPr lang="ru-RU" b="1" dirty="0"/>
              <a:t>)</a:t>
            </a:r>
            <a:r>
              <a:rPr lang="ru-RU" dirty="0"/>
              <a:t> широко используется в различных контекстах. В анализе данных обычно имеется в виду сосредоточение, погружение в структуру данных, чтобы получить информацию, полезную для поддержки принятия решений. Проникновение в данные, как правило, начинается с верхних уровней, уровней наибольшего обобщения.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73581B-C38F-46CD-909B-31E70319A199}"/>
              </a:ext>
            </a:extLst>
          </p:cNvPr>
          <p:cNvSpPr/>
          <p:nvPr/>
        </p:nvSpPr>
        <p:spPr>
          <a:xfrm>
            <a:off x="653794" y="4527583"/>
            <a:ext cx="10918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Углубление в данные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drill-down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 является одной из важнейших операций с так называемыми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OLAP-кубами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она позволяет осуществлять навигацию между различными уровнями агрегирования данных.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OLAP-куб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это многомерный массив данных, как правило, разреженный и долговременно хранимый, используемый в OLAP.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921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5164E5-28A5-442B-8DF3-9577073BC9E3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7B0C6E-E153-407E-91FE-08BB892BF501}"/>
              </a:ext>
            </a:extLst>
          </p:cNvPr>
          <p:cNvSpPr/>
          <p:nvPr/>
        </p:nvSpPr>
        <p:spPr>
          <a:xfrm>
            <a:off x="653794" y="871701"/>
            <a:ext cx="9722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>
                <a:solidFill>
                  <a:srgbClr val="313131"/>
                </a:solidFill>
                <a:effectLst/>
                <a:latin typeface="Open Sans"/>
              </a:rPr>
              <a:t>Давайте рассмотрим подробнее несколько важных элементов из ETL архитектуры:</a:t>
            </a:r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7FFF7D-909A-48C3-8E78-279ABFA6435A}"/>
              </a:ext>
            </a:extLst>
          </p:cNvPr>
          <p:cNvSpPr/>
          <p:nvPr/>
        </p:nvSpPr>
        <p:spPr>
          <a:xfrm>
            <a:off x="653794" y="1449593"/>
            <a:ext cx="1091878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Озеро данных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data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lake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— это большой репозиторий необработанных исходных данных (неструктурированных и частично структурированных).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Данные собираются из различных источников и хранятся в исходном виде, без каких-либо преобразований. Поэтому для дальнейшего использования этих данных требуется предварительная подготовка, например, очистка, форматирование, устранение выбросов.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В озерах данных могут храниться как объекты структурированной информации (строки и таблицы из реляционных баз данных), так 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полуструктурированной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(например,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xml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или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json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файлы) и даже совсем неструктурированной (текстовые файлы, изображения и видео).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Для данных в озере данных как правило фиксируются источник этих данных, владелец, регулярность получения, время хранения. Также могут присутствовать метаданные (то есть данные о данных).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Несмотря на большие накладные расходы, связанные с хранением неструктурированной информации, озера данных дают выигрыш в том, что для их создания не применяются никакие аналитические алгоритмы, а современные средства хранения позволяют эффективно сохранять все б</a:t>
            </a: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о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льшие объемы неструктурированной информации.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5562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CEBA9E-7503-4EBD-B9B5-3CE44E1733B7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601B57-DA0E-4FE2-A059-273ED504149E}"/>
              </a:ext>
            </a:extLst>
          </p:cNvPr>
          <p:cNvSpPr/>
          <p:nvPr/>
        </p:nvSpPr>
        <p:spPr>
          <a:xfrm>
            <a:off x="619417" y="778221"/>
            <a:ext cx="1070066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Некоторые важные инструменты, о которых необходимо знать: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получает неотфильтрованные и необработанные сообщения и функционирует как принимающий узел в озере данных.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обеспечивает надежный и высокопроизводительный сбор сообщений. Кластер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обычно содержит несколько разделов для сырых данных, обработанных (для потоковой обработки) и недоставленных или искаженных данных.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Flink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принимает сообщение из узла c необработанными данных от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фильтрует данные и производит, при необходимости, предварительное обогащение. Затем данные передаются обратно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(в отдельный раздел для отфильтрованных и обогащенных данных). В случае сбоя или при изменении бизнес-логики эти сообщения можно будет вызвать повторно, т.к. они сохраняются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Kafka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 Это распространенное решение для в потоковых процессов. Между тем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Flink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записывает все неправильно сформированные сообщения в другой раздел для дальнейшего анализа.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Apache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Airflow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можно использовать </a:t>
            </a:r>
            <a:r>
              <a:rPr lang="ru-RU" i="0" dirty="0">
                <a:solidFill>
                  <a:srgbClr val="313131"/>
                </a:solidFill>
                <a:effectLst/>
                <a:latin typeface="inherit"/>
              </a:rPr>
              <a:t>д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ля управления потоками данных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data-flows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) и ETL, который позволяет запускать конвейеры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pipeline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) обработки данных с использованием Python и объектов типа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Directed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Acyclic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Graph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(DAG).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Airflow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позволяет гибко настраивать конвейеры и отслеживать выполнение задач через графический интерфейс. Также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Airflow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можно использовать для обработки внешних данных.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Spark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может использоваться для обогащения сырых отфильтрованных данных в соответствии с бизнес-задачами, после чего эти данные могут использоваться дата-аналитиками и бизнес-аналитиками. Для большой команды проекта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Spark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можно использовать для настройки многопользовательских интерфейсов для работы с данными, их сбором и анализом.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10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2557F55-B17F-4F2B-9CC0-4D186B5C3DE9}"/>
              </a:ext>
            </a:extLst>
          </p:cNvPr>
          <p:cNvSpPr/>
          <p:nvPr/>
        </p:nvSpPr>
        <p:spPr>
          <a:xfrm>
            <a:off x="653795" y="1221082"/>
            <a:ext cx="1058646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Hive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это система управления базами данных на основе системы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Hadoop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позволяет реализовать стандартный интерфейс баз данных (например, SQL) для получения данных, хранящихся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Hadoop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ElasticSearch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инструмент полнотекстового поиска в наборах данных, позволяет за счет индексации данных сделать такой поиск эффективнее, является важной частью ELK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тека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ElasticSearch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Logstash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Kibana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), в котором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Logstash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используется для приема и обработки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log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файлов, 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Kibana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для визуализации.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HDFS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файловая система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inherit"/>
              </a:rPr>
              <a:t>hadoop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для хранения больших объемов информации.</a:t>
            </a:r>
            <a:endParaRPr lang="en-US" b="0" i="0" dirty="0">
              <a:solidFill>
                <a:srgbClr val="313131"/>
              </a:solidFill>
              <a:effectLst/>
              <a:latin typeface="inheri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13131"/>
                </a:solidFill>
                <a:latin typeface="inherit"/>
              </a:rPr>
              <a:t>S3</a:t>
            </a:r>
            <a:r>
              <a:rPr lang="en-US" dirty="0">
                <a:solidFill>
                  <a:srgbClr val="313131"/>
                </a:solidFill>
                <a:latin typeface="inherit"/>
              </a:rPr>
              <a:t> 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объектная система хранения данных в распределенном высоконадёжном хранилище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68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Виды хранилищ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A0AD-2096-F30B-9E61-9FA1B321B892}"/>
              </a:ext>
            </a:extLst>
          </p:cNvPr>
          <p:cNvSpPr txBox="1"/>
          <p:nvPr/>
        </p:nvSpPr>
        <p:spPr>
          <a:xfrm>
            <a:off x="653795" y="944742"/>
            <a:ext cx="10918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830"/>
                </a:solidFill>
                <a:effectLst/>
                <a:latin typeface="SBSansDisplay"/>
              </a:rPr>
              <a:t>Файловое хранилище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 подходит для хранения любых видов информации — баз данных,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email-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сообщений, файлов, изображений, документов, видео и так далее.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Данные хранятся в виде единиц информации в папках — это также называется иерархическим хранением, имитирующим способ размещения бумажных каталогов. Когда вы хотите получить доступ к данным, вам нужно знать путь, по которому их найти. Например: /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home/</a:t>
            </a:r>
            <a:r>
              <a:rPr lang="en" b="0" i="0" dirty="0" err="1">
                <a:solidFill>
                  <a:srgbClr val="212830"/>
                </a:solidFill>
                <a:effectLst/>
                <a:latin typeface="SBSansDisplay"/>
              </a:rPr>
              <a:t>myuser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/</a:t>
            </a:r>
            <a:r>
              <a:rPr lang="en" b="0" i="0" dirty="0" err="1">
                <a:solidFill>
                  <a:srgbClr val="212830"/>
                </a:solidFill>
                <a:effectLst/>
                <a:latin typeface="SBSansDisplay"/>
              </a:rPr>
              <a:t>myphotos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/Spain/</a:t>
            </a:r>
            <a:r>
              <a:rPr lang="en" b="0" i="0" dirty="0" err="1">
                <a:solidFill>
                  <a:srgbClr val="212830"/>
                </a:solidFill>
                <a:effectLst/>
                <a:latin typeface="SBSansDisplay"/>
              </a:rPr>
              <a:t>Madrid.jpeg</a:t>
            </a:r>
            <a:endParaRPr lang="en" b="0" i="0" dirty="0">
              <a:solidFill>
                <a:srgbClr val="212830"/>
              </a:solidFill>
              <a:effectLst/>
              <a:latin typeface="SBSansDisplay"/>
            </a:endParaRPr>
          </a:p>
        </p:txBody>
      </p:sp>
      <p:pic>
        <p:nvPicPr>
          <p:cNvPr id="4098" name="Picture 2" descr="Структура файлового хранилища">
            <a:extLst>
              <a:ext uri="{FF2B5EF4-FFF2-40B4-BE49-F238E27FC236}">
                <a16:creationId xmlns:a16="http://schemas.microsoft.com/office/drawing/2014/main" id="{85D3B336-B6D8-004D-22C1-014A18CB6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 t="12254" r="14957" b="5365"/>
          <a:stretch/>
        </p:blipFill>
        <p:spPr bwMode="auto">
          <a:xfrm>
            <a:off x="2997200" y="2469448"/>
            <a:ext cx="6082862" cy="419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42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Виды хранилищ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A0AD-2096-F30B-9E61-9FA1B321B892}"/>
              </a:ext>
            </a:extLst>
          </p:cNvPr>
          <p:cNvSpPr txBox="1"/>
          <p:nvPr/>
        </p:nvSpPr>
        <p:spPr>
          <a:xfrm>
            <a:off x="653795" y="944742"/>
            <a:ext cx="109187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830"/>
                </a:solidFill>
                <a:effectLst/>
                <a:latin typeface="SBSansDisplay"/>
              </a:rPr>
              <a:t>Блочное хранилище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 в основном используется для хранения структурированных данных — например, больших баз данных или высокопроизводительных файловых систем виртуальных машин.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В блочном хранилище файл разделяется на отдельные блоки фиксированного размера, а затем эти блоки располагаются на одном или разных узлах хранения. Каждый блок данных имеет свой идентификатор. Когда пользователь или приложение запрашивает данные из блочной системы хранения, выполняется повторная сборка блоков и передача данных пользователю или приложению.</a:t>
            </a:r>
          </a:p>
        </p:txBody>
      </p:sp>
      <p:pic>
        <p:nvPicPr>
          <p:cNvPr id="6146" name="Picture 2" descr="Структура хранилища блоков">
            <a:extLst>
              <a:ext uri="{FF2B5EF4-FFF2-40B4-BE49-F238E27FC236}">
                <a16:creationId xmlns:a16="http://schemas.microsoft.com/office/drawing/2014/main" id="{4A1975B2-7744-2FA5-7874-E14186BE4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18219" r="11524" b="8024"/>
          <a:stretch/>
        </p:blipFill>
        <p:spPr bwMode="auto">
          <a:xfrm>
            <a:off x="2633134" y="2699068"/>
            <a:ext cx="6983878" cy="388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56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Виды хранилищ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A0AD-2096-F30B-9E61-9FA1B321B892}"/>
              </a:ext>
            </a:extLst>
          </p:cNvPr>
          <p:cNvSpPr txBox="1"/>
          <p:nvPr/>
        </p:nvSpPr>
        <p:spPr>
          <a:xfrm>
            <a:off x="653795" y="944742"/>
            <a:ext cx="1091878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830"/>
                </a:solidFill>
                <a:effectLst/>
                <a:latin typeface="SBSansDisplay"/>
              </a:rPr>
              <a:t>Объектное хранилище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(Object storage S3) —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это облачный сервис, позволяющий хранить файлы любого типа и объема. Чаще всего его используют для хранения неструктурированных данных: изображений, видео, программного кода, архивов документов и так далее.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В объектном хранилище файлы представлены в виде объектов. Обычно каждый объект состоит из трех основных компонентов: содержимого объекта, метаданных объекта и его идентификатора.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Уникальный идентификатор позволяет быстро находить файл в хранилище и управлять им. Метаданные содержат расширенную информацию об объекте: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имя;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размер;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тип содержимого;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атрибуты жизненного цикла;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URL-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адрес;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любую другую, определенную пользователем.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Оперируя метаданными можно выгружать объекты нужного типа, назначать политики хранения и удаления для определенных объектов (жизненный цикл), проводить анализ данных и так далее.</a:t>
            </a:r>
          </a:p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Для удобства хранения объектов создаются специальные контейнеры — корзины (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buckets).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Они имеют уникальный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ID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и могут содержать объекты разного типа и размера. Например, можно создать корзину для загрузки архивных документов и дать доступ к ней только сотрудникам нужного отдела. Помимо этого, можно предоставить доступ для загрузки данных определенным сотрудникам, а всем остальным только для чтения.</a:t>
            </a:r>
            <a:br>
              <a:rPr lang="ru-RU" b="0" i="0" dirty="0">
                <a:solidFill>
                  <a:srgbClr val="000000"/>
                </a:solidFill>
                <a:effectLst/>
                <a:latin typeface="SBSansDisplay"/>
              </a:rPr>
            </a:br>
            <a:endParaRPr lang="ru-RU" b="0" i="0" dirty="0">
              <a:solidFill>
                <a:srgbClr val="000000"/>
              </a:solidFill>
              <a:effectLst/>
              <a:latin typeface="SBSans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0200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A6E6793-5C5E-419E-BD97-6B0C3AA13758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 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14E12D-0032-4FDB-A9AD-5D0DD2E6F9A6}"/>
              </a:ext>
            </a:extLst>
          </p:cNvPr>
          <p:cNvSpPr/>
          <p:nvPr/>
        </p:nvSpPr>
        <p:spPr>
          <a:xfrm>
            <a:off x="653795" y="871701"/>
            <a:ext cx="4883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  <a:effectLst/>
                <a:latin typeface="Open Sans"/>
              </a:rPr>
              <a:t>Основные задачи инженерии данных: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02B00D-6E8D-4F88-946C-1C2C1ED5CE8A}"/>
              </a:ext>
            </a:extLst>
          </p:cNvPr>
          <p:cNvSpPr/>
          <p:nvPr/>
        </p:nvSpPr>
        <p:spPr>
          <a:xfrm>
            <a:off x="653795" y="1260634"/>
            <a:ext cx="10918788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latin typeface=""/>
              </a:rPr>
              <a:t>Сбор и передача данных: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Организация сбора данных (по расписанию, по триггеру, в пассивном режиме, настройка доступа к данным);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Создание каналов связи и настройка прикладного ПО для передачи данных, при необходимости создаются защищенные каналы связи с шифрованием;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Мониторинг и анализ работы источников данных, выявление проблем в сборе и передаче данных.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latin typeface=""/>
              </a:rPr>
              <a:t>Анализ данных: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Обнаружение аномалий, пропусков, ошибок;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Статистические характеристики для числовых данных, сравнение с предыдущими характеристиками, выявление отклонений в поведении данных.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latin typeface=""/>
              </a:rPr>
              <a:t>Сохранение полученных данных: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Проектирование базы данных;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Организация хранилища, настройка оборудования и программного обеспечения, организация доступа;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Контроль изменений в данных;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"/>
              </a:rPr>
              <a:t>Защита информации, шифрование, резервирование.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261753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Виды хранилищ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A0AD-2096-F30B-9E61-9FA1B321B892}"/>
              </a:ext>
            </a:extLst>
          </p:cNvPr>
          <p:cNvSpPr txBox="1"/>
          <p:nvPr/>
        </p:nvSpPr>
        <p:spPr>
          <a:xfrm>
            <a:off x="653795" y="944742"/>
            <a:ext cx="10918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В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S3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объекты хранятся в плоском адресном пространстве, без иерархической структуры, как в файловом хранилище. Это дает возможность получать доступ к ним напрямую через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API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или </a:t>
            </a:r>
            <a:r>
              <a:rPr lang="en" b="0" i="0" dirty="0">
                <a:solidFill>
                  <a:srgbClr val="212830"/>
                </a:solidFill>
                <a:effectLst/>
                <a:latin typeface="SBSansDisplay"/>
              </a:rPr>
              <a:t>HTTP/HTTPS </a:t>
            </a:r>
            <a:r>
              <a:rPr lang="ru-RU" b="0" i="0" dirty="0">
                <a:solidFill>
                  <a:srgbClr val="212830"/>
                </a:solidFill>
                <a:effectLst/>
                <a:latin typeface="SBSansDisplay"/>
              </a:rPr>
              <a:t>из любой точки мира.</a:t>
            </a:r>
          </a:p>
        </p:txBody>
      </p:sp>
      <p:pic>
        <p:nvPicPr>
          <p:cNvPr id="9218" name="Picture 2" descr="Структура объектного хранилища">
            <a:extLst>
              <a:ext uri="{FF2B5EF4-FFF2-40B4-BE49-F238E27FC236}">
                <a16:creationId xmlns:a16="http://schemas.microsoft.com/office/drawing/2014/main" id="{1FF1F57E-62E7-DC34-ADAD-8823CB1DF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1" t="24465" r="15073" b="11345"/>
          <a:stretch/>
        </p:blipFill>
        <p:spPr bwMode="auto">
          <a:xfrm>
            <a:off x="1829948" y="2034593"/>
            <a:ext cx="7922842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07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A78031-D7BE-452C-B4C1-7278CCC87F34}"/>
              </a:ext>
            </a:extLst>
          </p:cNvPr>
          <p:cNvSpPr/>
          <p:nvPr/>
        </p:nvSpPr>
        <p:spPr>
          <a:xfrm>
            <a:off x="2109347" y="189990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Виды хранилищ</a:t>
            </a:r>
            <a:endParaRPr lang="ru-RU" sz="32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A0AD-2096-F30B-9E61-9FA1B321B892}"/>
              </a:ext>
            </a:extLst>
          </p:cNvPr>
          <p:cNvSpPr txBox="1"/>
          <p:nvPr/>
        </p:nvSpPr>
        <p:spPr>
          <a:xfrm>
            <a:off x="653795" y="944742"/>
            <a:ext cx="10918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1" i="0" dirty="0">
                <a:solidFill>
                  <a:srgbClr val="111111"/>
                </a:solidFill>
                <a:effectLst/>
                <a:latin typeface="-apple-system"/>
              </a:rPr>
              <a:t>CDN (Content Delivery Network)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это географически распределённая сетевая инфраструктура, обеспечивающая быструю доставку контента пользователям веб-сервисов и сайтов. Входящие в состав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CDN c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ерверы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географически располагаются таким образом, чтобы сделать время ответа для пользователей сайта/сервиса минимальным.</a:t>
            </a:r>
            <a:br>
              <a:rPr lang="ru-RU" dirty="0"/>
            </a:br>
            <a:endParaRPr lang="ru-RU" b="0" i="0" dirty="0">
              <a:solidFill>
                <a:srgbClr val="212830"/>
              </a:solidFill>
              <a:effectLst/>
              <a:latin typeface="SBSansDisplay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6939A10-81F1-1ED3-DF63-1507C04B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47" y="2119259"/>
            <a:ext cx="7579330" cy="43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12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DC4A07-B712-4FFC-BD51-98FE7F14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1" y="871701"/>
            <a:ext cx="6274448" cy="58623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8C06CC6-8F81-4ACE-81E4-D90DF53C2875}"/>
              </a:ext>
            </a:extLst>
          </p:cNvPr>
          <p:cNvSpPr/>
          <p:nvPr/>
        </p:nvSpPr>
        <p:spPr>
          <a:xfrm>
            <a:off x="2109347" y="189990"/>
            <a:ext cx="764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</a:rPr>
              <a:t>Архитектура для работы с данными. Принципы работы ETL систем</a:t>
            </a:r>
            <a:endParaRPr lang="ru-RU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40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F1714B-DE2E-4C1E-9FB5-F6130ADCC131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6487C6-3BDD-4D43-865E-75CBC3D15547}"/>
              </a:ext>
            </a:extLst>
          </p:cNvPr>
          <p:cNvSpPr/>
          <p:nvPr/>
        </p:nvSpPr>
        <p:spPr>
          <a:xfrm>
            <a:off x="653794" y="871701"/>
            <a:ext cx="10986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 ходе работы над проектом машинного обучения наборы данных постоянно меняются. Причины этих изменений могут быть как внутренние, обусловленные экспериментальным характером процесса построения модели, так и внешние, связанные с изменениями структуры и характеристик данных.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8C3ABE5-5E04-404C-A7AC-BAD8C945D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75585"/>
              </p:ext>
            </p:extLst>
          </p:nvPr>
        </p:nvGraphicFramePr>
        <p:xfrm>
          <a:off x="1736256" y="2072030"/>
          <a:ext cx="812800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00323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284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</a:rPr>
                        <a:t>Внутренние причины изменений в данных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</a:rPr>
                        <a:t>Внешние причины изменения данных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782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в результате обработки имеющихся данные для улучшения качества работы модели, проведена очистка данных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удаление или обработка выбросов и аномалий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шкалирование данных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приведение к наиболее эффективному формату для хранения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создание новых признаков, позволяющие лучше обучать модель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>
                          <a:solidFill>
                            <a:srgbClr val="313131"/>
                          </a:solidFill>
                          <a:effectLst/>
                        </a:rPr>
                        <a:t>удаление неэффективных признаков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</a:rPr>
                        <a:t>обогащение данных за счет использования новых дополнительных источников информации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</a:rPr>
                        <a:t>обновление данных, получение новых данных с объекта эксплуатации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</a:rPr>
                        <a:t>изменения в стру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ктуре данных, отклонение от </a:t>
                      </a:r>
                      <a:r>
                        <a:rPr lang="ru-RU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контракта данных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97195563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84C5D-97CB-4FC0-B8DF-EDA80534F8F2}"/>
              </a:ext>
            </a:extLst>
          </p:cNvPr>
          <p:cNvSpPr/>
          <p:nvPr/>
        </p:nvSpPr>
        <p:spPr>
          <a:xfrm>
            <a:off x="653794" y="6228968"/>
            <a:ext cx="10986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Все это приводит к появлению новых наборов данных, которые необходимо сохранять, чтобы обеспечивать повторяемость результата работы модели.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77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6DCEC0-1693-4CB3-8F66-11A5565298BD}"/>
              </a:ext>
            </a:extLst>
          </p:cNvPr>
          <p:cNvSpPr/>
          <p:nvPr/>
        </p:nvSpPr>
        <p:spPr>
          <a:xfrm>
            <a:off x="653795" y="871701"/>
            <a:ext cx="54422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Geneva" panose="020B0503030404040204" pitchFamily="34" charset="0"/>
                <a:ea typeface="Geneva" panose="020B0503030404040204" pitchFamily="34" charset="0"/>
              </a:rPr>
              <a:t>Для решения этой проблемы в разработке программного обеспечения традиционно используют </a:t>
            </a:r>
            <a:r>
              <a:rPr lang="ru-RU" b="1" dirty="0">
                <a:solidFill>
                  <a:srgbClr val="313131"/>
                </a:solidFill>
                <a:latin typeface="Geneva" panose="020B0503030404040204" pitchFamily="34" charset="0"/>
                <a:ea typeface="Geneva" panose="020B0503030404040204" pitchFamily="34" charset="0"/>
              </a:rPr>
              <a:t>системы контроля версий</a:t>
            </a:r>
            <a:r>
              <a:rPr lang="ru-RU" dirty="0">
                <a:solidFill>
                  <a:srgbClr val="313131"/>
                </a:solidFill>
                <a:latin typeface="Geneva" panose="020B0503030404040204" pitchFamily="34" charset="0"/>
                <a:ea typeface="Geneva" panose="020B0503030404040204" pitchFamily="34" charset="0"/>
              </a:rPr>
              <a:t>. Система контроля версий записывает изменения в файле в течение всего периода работы над проектом, запоминает дату изменения и автора, позволяет в любой момент вернуться обратно к нужной версии.</a:t>
            </a:r>
            <a:r>
              <a:rPr lang="en-US" dirty="0">
                <a:solidFill>
                  <a:srgbClr val="313131"/>
                </a:solidFill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</a:rPr>
              <a:t>Одна из самых популярных систем контроля версий это </a:t>
            </a:r>
            <a:r>
              <a:rPr lang="ru-RU" b="1" dirty="0" err="1">
                <a:latin typeface="Geneva" panose="020B0503030404040204" pitchFamily="34" charset="0"/>
                <a:ea typeface="Geneva" panose="020B0503030404040204" pitchFamily="34" charset="0"/>
              </a:rPr>
              <a:t>git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</a:rPr>
              <a:t>. В </a:t>
            </a:r>
            <a:r>
              <a:rPr lang="ru-RU" b="1" dirty="0">
                <a:latin typeface="Geneva" panose="020B0503030404040204" pitchFamily="34" charset="0"/>
                <a:ea typeface="Geneva" panose="020B0503030404040204" pitchFamily="34" charset="0"/>
              </a:rPr>
              <a:t>распределенных </a:t>
            </a:r>
            <a:r>
              <a:rPr lang="ru-RU" b="1" dirty="0" err="1">
                <a:latin typeface="Geneva" panose="020B0503030404040204" pitchFamily="34" charset="0"/>
                <a:ea typeface="Geneva" panose="020B0503030404040204" pitchFamily="34" charset="0"/>
              </a:rPr>
              <a:t>git</a:t>
            </a:r>
            <a:r>
              <a:rPr lang="ru-RU" b="1" dirty="0">
                <a:latin typeface="Geneva" panose="020B0503030404040204" pitchFamily="34" charset="0"/>
                <a:ea typeface="Geneva" panose="020B0503030404040204" pitchFamily="34" charset="0"/>
              </a:rPr>
              <a:t>-системах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</a:rPr>
              <a:t> каждая копия репозитория является полной копией (</a:t>
            </a:r>
            <a:r>
              <a:rPr lang="ru-RU" dirty="0" err="1">
                <a:latin typeface="Geneva" panose="020B0503030404040204" pitchFamily="34" charset="0"/>
                <a:ea typeface="Geneva" panose="020B0503030404040204" pitchFamily="34" charset="0"/>
              </a:rPr>
              <a:t>бэкапом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</a:rPr>
              <a:t>) всех данных проекта, опубликованных в репозитории.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7733F3-677B-4EFC-BA7F-0CA967F1F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72" y="838832"/>
            <a:ext cx="4794635" cy="588849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1A24CE-E097-8C71-BDC6-3F2206B7DD08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6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3FDDC9-CAF5-4823-BFAE-59CD7135D91D}"/>
              </a:ext>
            </a:extLst>
          </p:cNvPr>
          <p:cNvSpPr/>
          <p:nvPr/>
        </p:nvSpPr>
        <p:spPr>
          <a:xfrm>
            <a:off x="636606" y="1341934"/>
            <a:ext cx="109187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Наиболее популярными инструментами для контроля изменений в процессе разработки программного обеспечения являются </a:t>
            </a:r>
            <a:r>
              <a:rPr lang="ru-RU" u="sng" dirty="0">
                <a:solidFill>
                  <a:srgbClr val="313131"/>
                </a:solidFill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u="sng" dirty="0">
                <a:solidFill>
                  <a:srgbClr val="313131"/>
                </a:solidFill>
                <a:latin typeface="Open Sans"/>
              </a:rPr>
              <a:t>, </a:t>
            </a:r>
            <a:r>
              <a:rPr lang="en-US" u="sng" dirty="0" err="1">
                <a:solidFill>
                  <a:srgbClr val="313131"/>
                </a:solidFill>
                <a:latin typeface="Open Sans"/>
              </a:rPr>
              <a:t>gitlab</a:t>
            </a:r>
            <a:r>
              <a:rPr lang="en-US" u="sng" dirty="0">
                <a:solidFill>
                  <a:srgbClr val="313131"/>
                </a:solidFill>
                <a:latin typeface="Open Sans"/>
              </a:rPr>
              <a:t>, bitbucket.</a:t>
            </a:r>
          </a:p>
          <a:p>
            <a:endParaRPr lang="en-US" dirty="0">
              <a:solidFill>
                <a:srgbClr val="313131"/>
              </a:solidFill>
              <a:latin typeface="Open Sans"/>
            </a:endParaRPr>
          </a:p>
          <a:p>
            <a:r>
              <a:rPr lang="ru-RU" dirty="0">
                <a:solidFill>
                  <a:srgbClr val="313131"/>
                </a:solidFill>
                <a:latin typeface="Open Sans"/>
              </a:rPr>
              <a:t>Для наборов данных в проектах машинного обучения контроль изменений также важен, поэтому появились аналоги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для управления данными в проектах машинного обучения. Одним из наиболее популярных инструментов в настоящее время является утилита 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(сокращение от 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data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version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control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 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50821C-DC7B-9460-5931-30536EFBD474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58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5C7858-476E-4196-91E9-51FC09B21BB3}"/>
              </a:ext>
            </a:extLst>
          </p:cNvPr>
          <p:cNvSpPr/>
          <p:nvPr/>
        </p:nvSpPr>
        <p:spPr>
          <a:xfrm>
            <a:off x="653795" y="1023066"/>
            <a:ext cx="1091878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latin typeface="Open Sans"/>
              </a:rPr>
              <a:t>Возможности 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Контроль изменений в  наборах данных;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313131"/>
                </a:solidFill>
                <a:latin typeface="inherit"/>
              </a:rPr>
              <a:t>Версионирование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моделей;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Контроль и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версионирование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экспериментов, благодаря которому можно быстро восстановить любой эксперимент;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Создание потоков операций для автоматизации (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workflow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), включая перевод обученной модели в эксплуатацию;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Хранение артефактов в локальном кэше или на локальном сервере с доступом по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ssh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;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Загрузка артефактов в удаленное хранилище, например: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dirty="0" err="1">
                <a:solidFill>
                  <a:srgbClr val="313131"/>
                </a:solidFill>
                <a:latin typeface="inherit"/>
              </a:rPr>
              <a:t>Amazon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S3, 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dirty="0" err="1">
                <a:solidFill>
                  <a:srgbClr val="313131"/>
                </a:solidFill>
                <a:latin typeface="inherit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Drive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,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MS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Azure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,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dirty="0" err="1">
                <a:solidFill>
                  <a:srgbClr val="313131"/>
                </a:solidFill>
                <a:latin typeface="inherit"/>
              </a:rPr>
              <a:t>Yandex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DataSphere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(https://cloud.yandex.ru/docs/datasphere/concepts/dvc-and-git),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Специализированный набор инструментов для воспроизводимости экспериментов. 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F54A70-5328-4256-125A-E4090B43C02B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07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8606B6-1C36-41B0-97F3-467F5B051479}"/>
              </a:ext>
            </a:extLst>
          </p:cNvPr>
          <p:cNvSpPr/>
          <p:nvPr/>
        </p:nvSpPr>
        <p:spPr>
          <a:xfrm>
            <a:off x="653795" y="77822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Таким образом, помимо контроля версий наборов данных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на практике может быть полезен и для автоматизации, и контроля проведения экспериментов, и для перевода модели машинного обучения в эксплуатацию.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89028-A90E-4433-AC0F-EFEB8C77B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321" y="2032000"/>
            <a:ext cx="4519538" cy="433875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9AEA8F-99CD-2781-7051-3E0B9D8CD0BC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39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BED7E10-9F5E-4587-94B7-0206DF40CA8F}"/>
              </a:ext>
            </a:extLst>
          </p:cNvPr>
          <p:cNvSpPr/>
          <p:nvPr/>
        </p:nvSpPr>
        <p:spPr>
          <a:xfrm>
            <a:off x="653795" y="77822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Open Sans"/>
              </a:rPr>
              <a:t>Утилита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 работает только совместно с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. Также многие стандартные команды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 используются в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, например,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add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commit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status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pull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,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push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BCA9C7-9742-48C6-A2C0-E5D7DC4BD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184" y="1797071"/>
            <a:ext cx="6410549" cy="481235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2333E7-22EE-26D8-87DD-7B2A72905F2F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24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6B175E-1BAE-43A4-B3E8-D5BA2DD466D3}"/>
              </a:ext>
            </a:extLst>
          </p:cNvPr>
          <p:cNvSpPr/>
          <p:nvPr/>
        </p:nvSpPr>
        <p:spPr>
          <a:xfrm>
            <a:off x="653795" y="875797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Установка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очень проста. Поддерживаются разные операционные системы. Например,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linux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системе установка может быть выполнена с использованием установщика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pip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5C99706-63B8-6DDA-AEB9-6F13EE15E576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183A4-6083-541E-0427-90CDCC6A4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1734784"/>
            <a:ext cx="10781239" cy="40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A32A02-C045-4E18-9478-6F06A47DB99C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DC6E426-DAF1-489D-8E0D-AA3D71D7D056}"/>
              </a:ext>
            </a:extLst>
          </p:cNvPr>
          <p:cNvSpPr/>
          <p:nvPr/>
        </p:nvSpPr>
        <p:spPr>
          <a:xfrm>
            <a:off x="653795" y="1021859"/>
            <a:ext cx="109187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 Предобработка данных: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Приведение типов;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Устранение ошибок;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Обработка выбросов и аномалий;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Преобразование имеющихся признаков;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Создание новых признаков.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 Использование при обучении модели.</a:t>
            </a:r>
          </a:p>
        </p:txBody>
      </p:sp>
    </p:spTree>
    <p:extLst>
      <p:ext uri="{BB962C8B-B14F-4D97-AF65-F5344CB8AC3E}">
        <p14:creationId xmlns:p14="http://schemas.microsoft.com/office/powerpoint/2010/main" val="2799862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36796C-82ED-4919-87B8-4C286943AA95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F2203F3-F35B-4DB8-8154-B88115F9A3DB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Для работы с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в операционной системе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Windows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необходимо скачать установочный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exe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файл с официального сайта dvc.org. После этого процедура установка стандартная для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windows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приложений.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590A6A-89C1-4221-B2D5-350CF94B7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000" y="1513730"/>
            <a:ext cx="6693186" cy="52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37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58146B-DF75-4121-A60E-ACCE1F9656F4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93E000-B69C-49D4-ABD1-D03B2C622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74" y="1165568"/>
            <a:ext cx="682085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8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F9FF15-815A-459D-9FDF-27D2FC77F0CF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45A0E7-D2A1-446F-ABC9-18020D4E7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90" y="1156005"/>
            <a:ext cx="677322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24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DB1441-9554-4E33-B988-61F1436A99ED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D5C3DB-DE68-418C-839F-A09D5C234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069" y="1212706"/>
            <a:ext cx="674464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6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8EA6CE-9263-4AD4-8E08-B698C1A2251A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0EE494-2CF4-4091-8753-8232A285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3" y="1160768"/>
            <a:ext cx="676369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5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3CE6DB-C4A0-465F-BBE5-5A4F29EEA480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C8180-A88F-4560-9D4B-5B29114E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6" y="1202100"/>
            <a:ext cx="675416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90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543530-70D9-458A-99C8-DE7128B3F0C8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81818"/>
                </a:solidFill>
                <a:latin typeface="Mont"/>
              </a:rPr>
              <a:t>Инструменты для управления данными. Примеры использования </a:t>
            </a:r>
            <a:r>
              <a:rPr lang="ru-RU" sz="2000" b="1" dirty="0" err="1">
                <a:solidFill>
                  <a:srgbClr val="181818"/>
                </a:solidFill>
                <a:latin typeface="Mont"/>
              </a:rPr>
              <a:t>dvc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91F754-F730-4999-B096-73611D817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90" y="1151242"/>
            <a:ext cx="677322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7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43DB55D-6212-4F6B-BD34-9BD0A1B09D9C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7D374F-7AD2-494D-BC5C-18C4C0FCAA80}"/>
              </a:ext>
            </a:extLst>
          </p:cNvPr>
          <p:cNvSpPr/>
          <p:nvPr/>
        </p:nvSpPr>
        <p:spPr>
          <a:xfrm>
            <a:off x="636606" y="110144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Далее мы рассматриваем примеры работы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linux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операционных системах. Если после установки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сразу попробовать начать работу, то появится сообщение об ошибке, так как необходимо инициализировать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12FA87-3626-43FC-BDC8-E34429B4242D}"/>
              </a:ext>
            </a:extLst>
          </p:cNvPr>
          <p:cNvSpPr/>
          <p:nvPr/>
        </p:nvSpPr>
        <p:spPr>
          <a:xfrm>
            <a:off x="561204" y="3807780"/>
            <a:ext cx="10918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Для того, чтобы устранить эту проблему и начать пользоваться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необходимо сделать рабочую папку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репозиторием с использованием команды: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21130C6-B873-4CF7-B0D8-C0987F9BE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356509"/>
              </p:ext>
            </p:extLst>
          </p:nvPr>
        </p:nvGraphicFramePr>
        <p:xfrm>
          <a:off x="653795" y="4716888"/>
          <a:ext cx="8012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295">
                  <a:extLst>
                    <a:ext uri="{9D8B030D-6E8A-4147-A177-3AD203B41FA5}">
                      <a16:colId xmlns:a16="http://schemas.microsoft.com/office/drawing/2014/main" val="3338799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 </a:t>
                      </a:r>
                      <a:r>
                        <a:rPr lang="en-US" dirty="0" err="1"/>
                        <a:t>init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42051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A7A55-C041-7C75-A453-35EAF36B3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52284"/>
            <a:ext cx="10060276" cy="11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0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24D2F2-37D4-432E-AFA2-CCB64CBC136A}"/>
              </a:ext>
            </a:extLst>
          </p:cNvPr>
          <p:cNvSpPr/>
          <p:nvPr/>
        </p:nvSpPr>
        <p:spPr>
          <a:xfrm>
            <a:off x="653795" y="871701"/>
            <a:ext cx="559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чего инициализация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проходит успешно.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073C3F-257D-CABD-D6BC-D42B48D26A28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8C0EC4-2027-D72D-8ECD-21C84B743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96" y="1241033"/>
            <a:ext cx="7772400" cy="54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5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FDA064D-667D-4D45-9570-7BB696DF6270}"/>
              </a:ext>
            </a:extLst>
          </p:cNvPr>
          <p:cNvSpPr/>
          <p:nvPr/>
        </p:nvSpPr>
        <p:spPr>
          <a:xfrm>
            <a:off x="653795" y="871701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Чтобы на практике ознакомиться с инструментом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для контроля версий наборов данных, давайте на простом примере проделаем стандартный набор операций с данными: создание, изменение, сохранение, загрузка нужной версии данных. Для этого создадим рабочую папку проекта, а в этом каталоге папку для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145ED45-D8FC-0CC6-57CA-7A42FA4AF69F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660EE-8511-9F32-4B35-9B6BBCC97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902883"/>
            <a:ext cx="10960703" cy="37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093A55-1F5A-4A3E-8DCB-1512F2A6F119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D40F8E-F8F9-4275-A068-F93E0B61A9B9}"/>
              </a:ext>
            </a:extLst>
          </p:cNvPr>
          <p:cNvSpPr/>
          <p:nvPr/>
        </p:nvSpPr>
        <p:spPr>
          <a:xfrm>
            <a:off x="5664368" y="5525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Согласно исследованию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Open Sans"/>
              </a:rPr>
              <a:t>Forbes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, 80% времени инженеры данных тратят на подготовку данных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3ABB34-824E-465B-9687-08B09E84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945" y="2420175"/>
            <a:ext cx="6477904" cy="400105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F7E6C8-E541-4407-B27A-602F70A02EAE}"/>
              </a:ext>
            </a:extLst>
          </p:cNvPr>
          <p:cNvSpPr/>
          <p:nvPr/>
        </p:nvSpPr>
        <p:spPr>
          <a:xfrm>
            <a:off x="653795" y="100896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  <a:effectLst/>
                <a:latin typeface="Open Sans"/>
              </a:rPr>
              <a:t>Распределение объемов работ, согласно данным исследования, следующее: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3% создание тренировочных наборов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60% очистка и форматирование данных, организация структуры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19% сбор наборов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9% поиск паттернов в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4% улучшение алгоритмов;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5% остальные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243540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9E24AA-7F4E-49F3-B872-E91C1916346C}"/>
              </a:ext>
            </a:extLst>
          </p:cNvPr>
          <p:cNvSpPr/>
          <p:nvPr/>
        </p:nvSpPr>
        <p:spPr>
          <a:xfrm>
            <a:off x="653794" y="871701"/>
            <a:ext cx="6383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Сделаем эту папку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репозиторием с помощью команды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54A45F0-695D-4D91-8F31-A75325B3B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794423"/>
              </p:ext>
            </p:extLst>
          </p:nvPr>
        </p:nvGraphicFramePr>
        <p:xfrm>
          <a:off x="701396" y="1498333"/>
          <a:ext cx="82251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18">
                  <a:extLst>
                    <a:ext uri="{9D8B030D-6E8A-4147-A177-3AD203B41FA5}">
                      <a16:colId xmlns:a16="http://schemas.microsoft.com/office/drawing/2014/main" val="186151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 </a:t>
                      </a:r>
                      <a:r>
                        <a:rPr lang="en-US" dirty="0" err="1"/>
                        <a:t>init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345338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31F9C5D-7487-4E7C-9EDF-24163010394D}"/>
              </a:ext>
            </a:extLst>
          </p:cNvPr>
          <p:cNvSpPr/>
          <p:nvPr/>
        </p:nvSpPr>
        <p:spPr>
          <a:xfrm>
            <a:off x="653793" y="1798833"/>
            <a:ext cx="8840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при этом появится служебная папка .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После этого можно выполнить команду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23CE2B2-933D-4A70-90CC-392742EF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67203"/>
              </p:ext>
            </p:extLst>
          </p:nvPr>
        </p:nvGraphicFramePr>
        <p:xfrm>
          <a:off x="701396" y="2410731"/>
          <a:ext cx="9338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837">
                  <a:extLst>
                    <a:ext uri="{9D8B030D-6E8A-4147-A177-3AD203B41FA5}">
                      <a16:colId xmlns:a16="http://schemas.microsoft.com/office/drawing/2014/main" val="27306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dvc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4636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BC8DF2-439D-4424-BFA4-08ED87CE764C}"/>
              </a:ext>
            </a:extLst>
          </p:cNvPr>
          <p:cNvSpPr/>
          <p:nvPr/>
        </p:nvSpPr>
        <p:spPr>
          <a:xfrm>
            <a:off x="653793" y="2819445"/>
            <a:ext cx="8212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которая создаст необходимые папки и файлы для организации работы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8A7E77-F9F5-4B5E-9B1A-140FB7F3B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6" y="3511107"/>
            <a:ext cx="5750204" cy="3346893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66AEC4-6207-5513-2B61-4E6C1E19865B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17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88AB39-392F-4B5E-B32C-447A1702547F}"/>
              </a:ext>
            </a:extLst>
          </p:cNvPr>
          <p:cNvSpPr/>
          <p:nvPr/>
        </p:nvSpPr>
        <p:spPr>
          <a:xfrm>
            <a:off x="653794" y="871701"/>
            <a:ext cx="9977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Этот каталог со служебными файлами нужно сохранить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(то есть сделать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commit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29D682-F5D9-516D-2154-B88EAC166B27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4ED553-9E65-92A1-5B4A-FD4C951AB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4" y="1281128"/>
            <a:ext cx="8778290" cy="53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78CF1B8-146D-419E-95F7-E46B44B746B6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создадим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сохраним его в папку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начнем отслеживание (трекинг) папки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датасетами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 использованием команды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E06C428-4CFF-4E9A-B4EB-36903C388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42636"/>
              </p:ext>
            </p:extLst>
          </p:nvPr>
        </p:nvGraphicFramePr>
        <p:xfrm>
          <a:off x="675228" y="1611512"/>
          <a:ext cx="179257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77">
                  <a:extLst>
                    <a:ext uri="{9D8B030D-6E8A-4147-A177-3AD203B41FA5}">
                      <a16:colId xmlns:a16="http://schemas.microsoft.com/office/drawing/2014/main" val="3987345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dvc</a:t>
                      </a:r>
                      <a:r>
                        <a:rPr lang="en-US" dirty="0"/>
                        <a:t> add datasets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8272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B775301-F859-C909-CC4D-736798A14CD0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C8387B-282F-84E1-443D-EBD255623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1982352"/>
            <a:ext cx="7772400" cy="43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6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BB78A25-C802-4699-874D-D69174FED526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Вы видите подсказку системы, что для трекинга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необходимо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добавить файл .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gitignore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который содержит информацию о том, чего не должно быть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репозитории, а также файл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datasets.dvc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следующего содержания.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E67E54-9A8C-96AA-B468-F47CDDAA6784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7792C4-EE96-C623-7EF6-9B61FDD4F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3" y="1635842"/>
            <a:ext cx="7772400" cy="43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62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B240EE-F02D-4A63-A605-31F8EDEC676A}"/>
              </a:ext>
            </a:extLst>
          </p:cNvPr>
          <p:cNvSpPr/>
          <p:nvPr/>
        </p:nvSpPr>
        <p:spPr>
          <a:xfrm>
            <a:off x="653795" y="871701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Это служебный файл, который содержит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хеш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наблюдаемого объекта. А если заглянуть в файл .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gitignore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который содержит перечень правил, запрещающих публикацию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то вы увидите там репозиторий /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в котором хранятся наши данные. И это правильно, так как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публиковать эти данные не требуется. Давайте добавим эти файлы в набор для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commit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сделаем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commit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git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5E61ED-3508-FC5A-67C1-9F2D07B8D6DB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C197C7-3984-426C-1EBF-48C96357F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8" y="2352790"/>
            <a:ext cx="7772400" cy="36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3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DE7C4E-D396-4268-A221-AFFAC0594768}"/>
              </a:ext>
            </a:extLst>
          </p:cNvPr>
          <p:cNvSpPr/>
          <p:nvPr/>
        </p:nvSpPr>
        <p:spPr>
          <a:xfrm>
            <a:off x="653794" y="871701"/>
            <a:ext cx="10918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Мы рассмотрим пример организации хранилища на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Drive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Для этого понадобится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–аккаунт. Создадим в этом сервисе папку для хранения версий наборов данных и установим права доступа, для возможности записи в папку необходимо установить роль </a:t>
            </a:r>
            <a:r>
              <a:rPr lang="ru-RU" i="1" dirty="0">
                <a:solidFill>
                  <a:srgbClr val="313131"/>
                </a:solidFill>
                <a:latin typeface="Open Sans"/>
              </a:rPr>
              <a:t>Редактор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После этого можно получить ее идентификатор папки для использования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9E4D78-33FE-49C5-8719-ACD0C912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4" y="2449923"/>
            <a:ext cx="5055656" cy="397867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E131FA-22A7-AEB7-A4E8-436243B256D8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20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BB18E2-DBD0-4A7A-96A9-CB470465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18" y="1296707"/>
            <a:ext cx="6763694" cy="401058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0166559-EE51-7066-3628-9CD7417122A8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62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254234-0057-4741-A6A8-60786E62CBF9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Нам понадобится уникальный идентификатор этой папки для использования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(у каждого пользователя и каждой папки он свой).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ED1DE4-0F16-4040-AC4D-9C0BD2C0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76" y="1948779"/>
            <a:ext cx="6963747" cy="202910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2F0683-2010-2924-3604-9419798EF48F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33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648CC7-DAA0-4EF4-9A4D-3DD3B9505861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Это идентификатор используется при вызове команды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для того, чтобы добавить этот диск в перечень удаленных репозиториев для хранения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: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30D00A1-7FEF-4223-BBDC-5115A6AED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5331"/>
              </p:ext>
            </p:extLst>
          </p:nvPr>
        </p:nvGraphicFramePr>
        <p:xfrm>
          <a:off x="653795" y="1611512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51031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dvc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add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remote</a:t>
                      </a:r>
                      <a:r>
                        <a:rPr lang="ru-RU" dirty="0"/>
                        <a:t> “внутреннее имя репозитория” “уникальный идентификатор”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80441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915C3D-0EB1-9734-EC24-FA4A1B8EEBEA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9787B9-FC2C-82DF-38CA-484F94448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2" y="1814582"/>
            <a:ext cx="9529980" cy="52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7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29C17A-E708-4230-A86F-8B77F36F3135}"/>
              </a:ext>
            </a:extLst>
          </p:cNvPr>
          <p:cNvSpPr/>
          <p:nvPr/>
        </p:nvSpPr>
        <p:spPr>
          <a:xfrm>
            <a:off x="653795" y="871701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Необходимо учитывать, что для доступа к ресурсам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требуется авторизация </a:t>
            </a:r>
            <a:r>
              <a:rPr lang="ru-RU" dirty="0"/>
              <a:t>Мы выполним самый простой способ авторизации, когда проверка прав доступа выполняется вручную. Выполнив команду</a:t>
            </a:r>
            <a:r>
              <a:rPr lang="en-US" dirty="0"/>
              <a:t> </a:t>
            </a:r>
            <a:r>
              <a:rPr lang="en-US" b="1" dirty="0" err="1"/>
              <a:t>dvc</a:t>
            </a:r>
            <a:r>
              <a:rPr lang="en-US" b="1" dirty="0"/>
              <a:t> push</a:t>
            </a:r>
            <a:r>
              <a:rPr lang="ru-RU" b="1" dirty="0"/>
              <a:t> </a:t>
            </a:r>
            <a:r>
              <a:rPr lang="ru-RU" dirty="0"/>
              <a:t>для публикации </a:t>
            </a:r>
            <a:r>
              <a:rPr lang="ru-RU" dirty="0" err="1"/>
              <a:t>датасета</a:t>
            </a:r>
            <a:r>
              <a:rPr lang="ru-RU" dirty="0"/>
              <a:t> в удаленном репозитории, который является аналогом команды</a:t>
            </a:r>
            <a:r>
              <a:rPr lang="en-US" dirty="0"/>
              <a:t> </a:t>
            </a:r>
            <a:r>
              <a:rPr lang="en-US" b="1" dirty="0"/>
              <a:t>git push, </a:t>
            </a:r>
            <a:r>
              <a:rPr lang="ru-RU" dirty="0"/>
              <a:t>вы увидите следующее сообщение:</a:t>
            </a:r>
            <a:endParaRPr lang="ru-RU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C77AFD-FB78-B3B4-CA32-B3F3E78B44E2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E07FBC-6386-9DD6-EF17-7831BDA7B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4" y="1785293"/>
            <a:ext cx="10887012" cy="54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75C711-22A0-4988-94BF-3CC261F5DF91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8A8A76-6F77-4108-A5E0-CD7205E01957}"/>
              </a:ext>
            </a:extLst>
          </p:cNvPr>
          <p:cNvSpPr/>
          <p:nvPr/>
        </p:nvSpPr>
        <p:spPr>
          <a:xfrm>
            <a:off x="653795" y="1316254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i="0" dirty="0">
                <a:solidFill>
                  <a:schemeClr val="accent1"/>
                </a:solidFill>
                <a:effectLst/>
                <a:latin typeface="inherit"/>
              </a:rPr>
              <a:t> Сбор и передача данных.</a:t>
            </a:r>
            <a:endParaRPr lang="ru-RU" b="1" i="0" dirty="0">
              <a:solidFill>
                <a:schemeClr val="accent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Источников для получения данных может быть очень много, у них различные форматы и регламенты получения данных.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34D56F5-4FF0-4586-8E66-069A684E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68600"/>
              </p:ext>
            </p:extLst>
          </p:nvPr>
        </p:nvGraphicFramePr>
        <p:xfrm>
          <a:off x="1473199" y="2625166"/>
          <a:ext cx="8127999" cy="342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573932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74621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2580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</a:rPr>
                        <a:t>Источник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</a:rPr>
                        <a:t>Форматы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</a:rPr>
                        <a:t>Объем наборов данных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80414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Текстовый файл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</a:rPr>
                        <a:t>txt, xlsx, csv/tsv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небольшой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678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chemeClr val="accent1"/>
                          </a:solidFill>
                          <a:effectLst/>
                        </a:rPr>
                        <a:t>IoT </a:t>
                      </a:r>
                      <a:r>
                        <a:rPr lang="ru-RU" dirty="0">
                          <a:solidFill>
                            <a:schemeClr val="accent1"/>
                          </a:solidFill>
                          <a:effectLst/>
                        </a:rPr>
                        <a:t>устройства (датчики, счетчики)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API, специализированные технологические протоколы (modbus)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небольшой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41720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Информационные системы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</a:rPr>
                        <a:t>API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средний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194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solidFill>
                            <a:schemeClr val="accent1"/>
                          </a:solidFill>
                          <a:effectLst/>
                        </a:rPr>
                        <a:t>Базы данных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chemeClr val="accent1"/>
                          </a:solidFill>
                          <a:effectLst/>
                        </a:rPr>
                        <a:t>SQL, NoSQL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solidFill>
                            <a:schemeClr val="accent1"/>
                          </a:solidFill>
                          <a:effectLst/>
                        </a:rPr>
                        <a:t>большой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27037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106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557746-5143-495D-AEC1-5CE2DDC822EC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 нем предлагается пройти по указанной ссылке, получить код верификации и ввести его для продолжения авторизованной работы. После перехода по ссылке вы увидите следующее окно (каждый пользователь будет видеть свои персональные данные):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CEC936-B8F7-4ABB-9FA6-E5FA7E1E9F56}"/>
              </a:ext>
            </a:extLst>
          </p:cNvPr>
          <p:cNvSpPr/>
          <p:nvPr/>
        </p:nvSpPr>
        <p:spPr>
          <a:xfrm>
            <a:off x="1372557" y="3800944"/>
            <a:ext cx="3252083" cy="429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A99431-FBE2-92CD-F139-82201F412015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6F2AF9-56BF-1666-E9B7-8E4887D2A5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6"/>
          <a:stretch/>
        </p:blipFill>
        <p:spPr>
          <a:xfrm>
            <a:off x="787658" y="1704496"/>
            <a:ext cx="4970293" cy="61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73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10B39AB-5160-43E2-91CB-6E61863D9AAF}"/>
              </a:ext>
            </a:extLst>
          </p:cNvPr>
          <p:cNvSpPr/>
          <p:nvPr/>
        </p:nvSpPr>
        <p:spPr>
          <a:xfrm>
            <a:off x="653795" y="871701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входа в аккаунт необходимо разрешить приложению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взаимодействовать с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Drive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3CDC03-B08E-426E-9A70-CBFB8D758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455" y="1334513"/>
            <a:ext cx="4156124" cy="540840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5A1AE7-06C3-8ABC-60DE-E8315ED162FA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3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059A8C-0C67-4DA3-A6C3-3BA5B42F1471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вы увидите верификационный код, который необходимо скопировать и использовать для авторизации в утилите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DBEB81-CE7F-4DD1-884C-8450C25AC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78" y="1518032"/>
            <a:ext cx="4632329" cy="525357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81ECE0-580F-FD72-508C-D95E1DC30A93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9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D70CC9-891E-4124-9856-417541C81105}"/>
              </a:ext>
            </a:extLst>
          </p:cNvPr>
          <p:cNvSpPr/>
          <p:nvPr/>
        </p:nvSpPr>
        <p:spPr>
          <a:xfrm>
            <a:off x="653795" y="871701"/>
            <a:ext cx="9261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Из этого окна необходимо скопировать код авторизации и подставить его в консоли: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D0A519-708E-433C-A294-88B9CA12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640" y="1449593"/>
            <a:ext cx="6773220" cy="1095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FB0F0-203D-4007-9D8D-6C1DEDBE091F}"/>
              </a:ext>
            </a:extLst>
          </p:cNvPr>
          <p:cNvSpPr/>
          <p:nvPr/>
        </p:nvSpPr>
        <p:spPr>
          <a:xfrm>
            <a:off x="653795" y="2690336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На этом процедура авторизации завершена, теперь вы можете пользоваться удаленным репозиторием для хранения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расположенным на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Drive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В частности, мы видим сообщение </a:t>
            </a:r>
            <a:r>
              <a:rPr lang="ru-RU" i="1" dirty="0">
                <a:solidFill>
                  <a:srgbClr val="313131"/>
                </a:solidFill>
                <a:latin typeface="Open Sans"/>
              </a:rPr>
              <a:t>«2 </a:t>
            </a:r>
            <a:r>
              <a:rPr lang="ru-RU" i="1" dirty="0" err="1">
                <a:solidFill>
                  <a:srgbClr val="313131"/>
                </a:solidFill>
                <a:latin typeface="Open Sans"/>
              </a:rPr>
              <a:t>filed</a:t>
            </a:r>
            <a:r>
              <a:rPr lang="ru-RU" i="1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i="1" dirty="0" err="1">
                <a:solidFill>
                  <a:srgbClr val="313131"/>
                </a:solidFill>
                <a:latin typeface="Open Sans"/>
              </a:rPr>
              <a:t>pushed</a:t>
            </a:r>
            <a:r>
              <a:rPr lang="ru-RU" i="1" dirty="0">
                <a:solidFill>
                  <a:srgbClr val="313131"/>
                </a:solidFill>
                <a:latin typeface="Open Sans"/>
              </a:rPr>
              <a:t>»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Файлы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хранятся в удаленном репозитории.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E9E2E8-4FA2-4D04-B6A5-851ADC1A5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394" y="3815020"/>
            <a:ext cx="6725589" cy="249589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34CEF1-031E-2FB2-F7D2-FC469703D6E2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28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EDDFDE-3292-41E8-B27E-941CEE95CDCD}"/>
              </a:ext>
            </a:extLst>
          </p:cNvPr>
          <p:cNvSpPr/>
          <p:nvPr/>
        </p:nvSpPr>
        <p:spPr>
          <a:xfrm>
            <a:off x="653794" y="871701"/>
            <a:ext cx="9857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Если этот файл открыть в текстовом редакторе, то мы увидим содержание нашего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A10CE7-E04A-4839-836F-AD1766479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90" y="1833340"/>
            <a:ext cx="6773220" cy="319132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AE36FB-F067-BC61-B9E2-471ECDC0F9DB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91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9B8B27-80F9-452A-B133-D8621A7AF863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попробуем внести изменения в данные, сохранить их и выполнить переключение между различными версиями в данных. Для этого в наш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./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/a.csv добавим еще одну строчку.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17C619-0E87-4596-91C1-59915FC6E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626" y="2119373"/>
            <a:ext cx="6782747" cy="39820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C4524D-02B0-7E87-9F3F-DDE6FD5E49D9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16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C0F1C57-FF7E-4C67-B609-5FB33E9C0BAC}"/>
              </a:ext>
            </a:extLst>
          </p:cNvPr>
          <p:cNvSpPr/>
          <p:nvPr/>
        </p:nvSpPr>
        <p:spPr>
          <a:xfrm>
            <a:off x="653796" y="871701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изменения файла a.csv команда </a:t>
            </a:r>
            <a:r>
              <a:rPr lang="en-US" b="1" dirty="0">
                <a:solidFill>
                  <a:srgbClr val="313131"/>
                </a:solidFill>
                <a:latin typeface="Open Sans"/>
              </a:rPr>
              <a:t>git status </a:t>
            </a:r>
            <a:r>
              <a:rPr lang="ru-RU" dirty="0"/>
              <a:t>не видит изменений в файлах, так как папка </a:t>
            </a:r>
            <a:r>
              <a:rPr lang="ru-RU" dirty="0" err="1"/>
              <a:t>датасетов</a:t>
            </a:r>
            <a:r>
              <a:rPr lang="en-US" dirty="0"/>
              <a:t> ./datasets</a:t>
            </a:r>
            <a:r>
              <a:rPr lang="en-US" b="1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указана в .</a:t>
            </a:r>
            <a:r>
              <a:rPr lang="en-US" dirty="0" err="1">
                <a:solidFill>
                  <a:srgbClr val="313131"/>
                </a:solidFill>
                <a:latin typeface="Open Sans"/>
              </a:rPr>
              <a:t>gitignore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к</a:t>
            </a:r>
            <a:r>
              <a:rPr lang="ru-RU" dirty="0"/>
              <a:t>ак запрещенная для </a:t>
            </a:r>
            <a:r>
              <a:rPr lang="ru-RU" dirty="0" err="1"/>
              <a:t>коммита</a:t>
            </a:r>
            <a:r>
              <a:rPr lang="ru-RU" dirty="0"/>
              <a:t> в </a:t>
            </a:r>
            <a:r>
              <a:rPr lang="ru-RU" dirty="0" err="1"/>
              <a:t>git</a:t>
            </a:r>
            <a:r>
              <a:rPr lang="ru-RU" dirty="0"/>
              <a:t>, что правильно, так как мы не публикуем </a:t>
            </a:r>
            <a:r>
              <a:rPr lang="ru-RU" dirty="0" err="1"/>
              <a:t>датасеты</a:t>
            </a:r>
            <a:r>
              <a:rPr lang="ru-RU" dirty="0"/>
              <a:t> в </a:t>
            </a:r>
            <a:r>
              <a:rPr lang="ru-RU" dirty="0" err="1"/>
              <a:t>git</a:t>
            </a:r>
            <a:r>
              <a:rPr lang="ru-RU" dirty="0"/>
              <a:t>. Для фиксации изменений в </a:t>
            </a:r>
            <a:r>
              <a:rPr lang="ru-RU" dirty="0" err="1"/>
              <a:t>датасете</a:t>
            </a:r>
            <a:r>
              <a:rPr lang="ru-RU" dirty="0"/>
              <a:t> необходимо выполнить команду </a:t>
            </a:r>
            <a:r>
              <a:rPr lang="en-US" b="1" dirty="0" err="1"/>
              <a:t>dvc</a:t>
            </a:r>
            <a:r>
              <a:rPr lang="en-US" b="1" dirty="0"/>
              <a:t> add</a:t>
            </a:r>
            <a:r>
              <a:rPr lang="en-US" dirty="0"/>
              <a:t>, </a:t>
            </a:r>
            <a:r>
              <a:rPr lang="ru-RU" dirty="0"/>
              <a:t>после чего будут сделаны изменения в файле </a:t>
            </a:r>
            <a:r>
              <a:rPr lang="ru-RU" dirty="0" err="1"/>
              <a:t>datasets.dvc</a:t>
            </a:r>
            <a:r>
              <a:rPr lang="ru-RU" dirty="0"/>
              <a:t>, которые уже необходимо опубликовать в </a:t>
            </a:r>
            <a:r>
              <a:rPr lang="ru-RU" dirty="0" err="1"/>
              <a:t>git</a:t>
            </a:r>
            <a:r>
              <a:rPr lang="ru-RU" dirty="0"/>
              <a:t>.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4ADFAB-2C9B-468C-8026-9FF7BCED8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6" y="2395393"/>
            <a:ext cx="6754168" cy="206721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624228-31D6-1C84-DB64-373D4F300B1D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53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3CA2C28-3C5E-438D-8074-08FB10D6C472}"/>
              </a:ext>
            </a:extLst>
          </p:cNvPr>
          <p:cNvSpPr/>
          <p:nvPr/>
        </p:nvSpPr>
        <p:spPr>
          <a:xfrm>
            <a:off x="653795" y="871701"/>
            <a:ext cx="970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Выполнив команду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en-US" b="1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en-US" b="1" dirty="0">
                <a:solidFill>
                  <a:srgbClr val="313131"/>
                </a:solidFill>
                <a:latin typeface="Open Sans"/>
              </a:rPr>
              <a:t> push </a:t>
            </a:r>
            <a:r>
              <a:rPr lang="ru-RU" dirty="0"/>
              <a:t>мы можем опубликовать новую версию </a:t>
            </a:r>
            <a:r>
              <a:rPr lang="ru-RU" dirty="0" err="1"/>
              <a:t>датасета</a:t>
            </a:r>
            <a:r>
              <a:rPr lang="ru-RU" dirty="0"/>
              <a:t> в репозиторий.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C51E0D-94D6-489A-B9A8-C9D45FADC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6" y="1334513"/>
            <a:ext cx="6754168" cy="78115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54A6DD-836B-4970-8127-C74B28B379EB}"/>
              </a:ext>
            </a:extLst>
          </p:cNvPr>
          <p:cNvSpPr/>
          <p:nvPr/>
        </p:nvSpPr>
        <p:spPr>
          <a:xfrm>
            <a:off x="653795" y="2209152"/>
            <a:ext cx="701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чего в папке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на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Google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Drive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появятся еще папки.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1D8408-E109-47CD-846D-868EC1C1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547" y="2671965"/>
            <a:ext cx="4096905" cy="354841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A821C8-01B6-42C4-BC91-BC0407D2A0EA}"/>
              </a:ext>
            </a:extLst>
          </p:cNvPr>
          <p:cNvSpPr/>
          <p:nvPr/>
        </p:nvSpPr>
        <p:spPr>
          <a:xfrm>
            <a:off x="653795" y="6220377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Папок появляется каждый раз по две, так как мы сохраняем информацию об изменениях в файле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a.out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папке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datasets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0C9C2F-9BAE-9400-9E7D-592103B5E202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882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F2775D-6A31-402D-AC0A-06630470DB73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наш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изменения в нем сохранены в удаленном репозитории. Давайте удалим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загрузим его последнюю версию из удаленного репозитория.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B85BB1-8446-4D33-8066-17E7EAACB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627" y="1695208"/>
            <a:ext cx="6420746" cy="346758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9FB4E-C12E-18D4-47E8-CA6EA2E0B00F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41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065341-1F7A-43FA-97F2-20FCDBBC7B04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Как видите, мы нормально восстановили последнюю версию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из репозитория. Давайте теперь попробуем выбрать старую версию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 Все наши публикации изменений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коммиты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 можно увидеть с помощью команды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en-US" b="1" dirty="0">
                <a:solidFill>
                  <a:srgbClr val="313131"/>
                </a:solidFill>
                <a:latin typeface="Open Sans"/>
              </a:rPr>
              <a:t>git log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D5BDA2-4206-4F6B-BBA5-7C4D2852A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916" y="1888511"/>
            <a:ext cx="6392167" cy="124794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8CE93CF-7A7B-4977-B168-9447FE7A69FB}"/>
              </a:ext>
            </a:extLst>
          </p:cNvPr>
          <p:cNvSpPr/>
          <p:nvPr/>
        </p:nvSpPr>
        <p:spPr>
          <a:xfrm>
            <a:off x="636606" y="3319979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Вы можете перевести указатель 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HEAD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на один шаг назад с помощью 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HEAD^1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либо в явном виде указать хэш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коммита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на который хотите перейти.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93904C-0CFC-4A51-BA64-BD3C344CA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473" y="4215166"/>
            <a:ext cx="6620799" cy="188621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227E64-1BE5-29C0-F9AE-42DC459F0371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4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CEF67C-EA61-423E-A422-A9DEB084CBA0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B72201-F863-472C-9AB2-84EDD342140D}"/>
              </a:ext>
            </a:extLst>
          </p:cNvPr>
          <p:cNvSpPr/>
          <p:nvPr/>
        </p:nvSpPr>
        <p:spPr>
          <a:xfrm>
            <a:off x="653795" y="852947"/>
            <a:ext cx="2162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2"/>
            </a:pPr>
            <a:r>
              <a:rPr lang="en-US" sz="2000" b="1" i="0" dirty="0">
                <a:solidFill>
                  <a:schemeClr val="accent1"/>
                </a:solidFill>
                <a:effectLst/>
                <a:latin typeface="inherit"/>
              </a:rPr>
              <a:t> </a:t>
            </a:r>
            <a:r>
              <a:rPr lang="ru-RU" sz="2000" b="1" i="0" dirty="0">
                <a:solidFill>
                  <a:schemeClr val="accent1"/>
                </a:solidFill>
                <a:effectLst/>
                <a:latin typeface="inherit"/>
              </a:rPr>
              <a:t>Анализ данных</a:t>
            </a:r>
            <a:endParaRPr lang="ru-RU" sz="2000" b="1" i="0" dirty="0">
              <a:solidFill>
                <a:schemeClr val="accent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016A364-1C9D-4351-B133-C35B07AF197B}"/>
              </a:ext>
            </a:extLst>
          </p:cNvPr>
          <p:cNvSpPr/>
          <p:nvPr/>
        </p:nvSpPr>
        <p:spPr>
          <a:xfrm>
            <a:off x="653795" y="1299836"/>
            <a:ext cx="1091878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Наибольшая польза в использовании данных заключается в возможности проведения анализа для выявления полезных свойств данных, закономерностей, скрытой информации, имеющейся в данных. С этой целью дата инженеры и инженеры машинного обучения анализируют структуру имеющихся данных, исследуют имеющиеся признаки и конструируют новые признаки для обучения моделей. </a:t>
            </a:r>
          </a:p>
          <a:p>
            <a:r>
              <a:rPr lang="ru-RU" dirty="0">
                <a:solidFill>
                  <a:srgbClr val="313131"/>
                </a:solidFill>
                <a:latin typeface=""/>
              </a:rPr>
              <a:t>Д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ля исследователя данных надо очень точно формулировать, что является артефактом выполнения его части работы, чтобы не случился кризис контроля версий. Наиболее логичным артефактом на этапе анализа данных могут быть: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набор данных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"/>
              </a:rPr>
              <a:t>dataset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), представляющий собой обработанные, структурированные, сохраненные в определенном формате данных, предназначенные для обучения модели машинного обучения;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набор признаков, эффективный для обучения модели;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статистическая информация о данных в целом и отдельных признаках.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93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0FDE4B-B1BF-45B1-9147-896C77F46743}"/>
              </a:ext>
            </a:extLst>
          </p:cNvPr>
          <p:cNvSpPr/>
          <p:nvPr/>
        </p:nvSpPr>
        <p:spPr>
          <a:xfrm>
            <a:off x="653795" y="871701"/>
            <a:ext cx="6645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мы можем загрузить предыдущую версию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5C4C4C-75E8-49CF-A143-95C3E3FC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50" y="2010374"/>
            <a:ext cx="6801799" cy="269595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A21F0F7-AAAD-884D-4A7A-0B432E111EBA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222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1BA199-7204-4AEE-AFF2-0F4E27DF4AB0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"/>
              </a:rPr>
              <a:t>Необходимо отметить, что также в </a:t>
            </a:r>
            <a:r>
              <a:rPr lang="ru-RU" dirty="0" err="1">
                <a:solidFill>
                  <a:srgbClr val="313131"/>
                </a:solidFill>
                <a:latin typeface=""/>
              </a:rPr>
              <a:t>dvc</a:t>
            </a:r>
            <a:r>
              <a:rPr lang="ru-RU" dirty="0">
                <a:solidFill>
                  <a:srgbClr val="313131"/>
                </a:solidFill>
                <a:latin typeface=""/>
              </a:rPr>
              <a:t> можно создавать </a:t>
            </a:r>
            <a:r>
              <a:rPr lang="ru-RU" dirty="0" err="1">
                <a:solidFill>
                  <a:srgbClr val="313131"/>
                </a:solidFill>
                <a:latin typeface=""/>
              </a:rPr>
              <a:t>пайплайны</a:t>
            </a:r>
            <a:r>
              <a:rPr lang="ru-RU" dirty="0">
                <a:solidFill>
                  <a:srgbClr val="313131"/>
                </a:solidFill>
                <a:latin typeface=""/>
              </a:rPr>
              <a:t> работы с моделями машинного обучения с использованием команды </a:t>
            </a:r>
            <a:r>
              <a:rPr lang="en-US" b="1" dirty="0" err="1">
                <a:solidFill>
                  <a:srgbClr val="313131"/>
                </a:solidFill>
                <a:latin typeface=""/>
              </a:rPr>
              <a:t>dvc</a:t>
            </a:r>
            <a:r>
              <a:rPr lang="en-US" b="1" dirty="0">
                <a:solidFill>
                  <a:srgbClr val="313131"/>
                </a:solidFill>
                <a:latin typeface=""/>
              </a:rPr>
              <a:t> run </a:t>
            </a:r>
            <a:r>
              <a:rPr lang="ru-RU" dirty="0">
                <a:latin typeface=""/>
              </a:rPr>
              <a:t>при этом описание </a:t>
            </a:r>
            <a:r>
              <a:rPr lang="ru-RU" dirty="0" err="1">
                <a:latin typeface=""/>
              </a:rPr>
              <a:t>пайплайна</a:t>
            </a:r>
            <a:r>
              <a:rPr lang="ru-RU" dirty="0">
                <a:latin typeface=""/>
              </a:rPr>
              <a:t> делается обычными ключами, в том числе результат работы модели сохранять в определенный выбранный файл:</a:t>
            </a:r>
            <a:endParaRPr lang="ru-RU" b="1" dirty="0">
              <a:latin typeface="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C848E-FFCA-4096-AA69-11A4A245C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92" y="1888511"/>
            <a:ext cx="6144482" cy="318179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06BE30E-596A-B29E-2F54-9199A0A82401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50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205B7-FE62-4154-A20D-76E7843C46BA}"/>
              </a:ext>
            </a:extLst>
          </p:cNvPr>
          <p:cNvSpPr/>
          <p:nvPr/>
        </p:nvSpPr>
        <p:spPr>
          <a:xfrm>
            <a:off x="653795" y="871701"/>
            <a:ext cx="1091878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582AE5"/>
                </a:solidFill>
                <a:latin typeface="Open Sans"/>
              </a:rPr>
              <a:t>Итоги</a:t>
            </a:r>
            <a:endParaRPr lang="ru-RU" b="1" dirty="0">
              <a:solidFill>
                <a:srgbClr val="646464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В этой лекции вы узнали как использовать утилиту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dvc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для организации работы с наборами данных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датасетами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 Теперь вы умеете: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создавать необходимую структуру папок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313131"/>
                </a:solidFill>
                <a:latin typeface="inherit"/>
              </a:rPr>
              <a:t>версионировать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и публиковать изменения в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датасетах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менять рабочие версии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датасетов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публиковать метаданные в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git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inherit"/>
              </a:rPr>
              <a:t>быстро разворачивать необходимую структуру с использованием клонирования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git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 репозитория и вытягивания (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pull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) </a:t>
            </a:r>
            <a:r>
              <a:rPr lang="ru-RU" dirty="0" err="1">
                <a:solidFill>
                  <a:srgbClr val="313131"/>
                </a:solidFill>
                <a:latin typeface="inherit"/>
              </a:rPr>
              <a:t>датасетов</a:t>
            </a:r>
            <a:r>
              <a:rPr lang="ru-RU" dirty="0">
                <a:solidFill>
                  <a:srgbClr val="313131"/>
                </a:solidFill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5B59C9-9A7C-A4BC-7DC8-FA36F13BE663}"/>
              </a:ext>
            </a:extLst>
          </p:cNvPr>
          <p:cNvSpPr/>
          <p:nvPr/>
        </p:nvSpPr>
        <p:spPr>
          <a:xfrm>
            <a:off x="1874750" y="262766"/>
            <a:ext cx="8545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Mont"/>
              </a:rPr>
              <a:t>Инструменты для управления данными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0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DFE089-C611-441D-8C26-E6411C80A432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42DF9-5B86-41F3-8687-B35B0A46959B}"/>
              </a:ext>
            </a:extLst>
          </p:cNvPr>
          <p:cNvSpPr/>
          <p:nvPr/>
        </p:nvSpPr>
        <p:spPr>
          <a:xfrm>
            <a:off x="598567" y="1100894"/>
            <a:ext cx="10994866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b="1" i="0" dirty="0">
                <a:solidFill>
                  <a:schemeClr val="accent1"/>
                </a:solidFill>
                <a:effectLst/>
                <a:latin typeface=""/>
              </a:rPr>
              <a:t> </a:t>
            </a:r>
            <a:r>
              <a:rPr lang="ru-RU" b="1" i="0" dirty="0">
                <a:solidFill>
                  <a:schemeClr val="accent1"/>
                </a:solidFill>
                <a:effectLst/>
                <a:latin typeface=""/>
              </a:rPr>
              <a:t>Сохранение данных</a:t>
            </a:r>
            <a:endParaRPr lang="ru-RU" b="1" i="0" dirty="0">
              <a:solidFill>
                <a:srgbClr val="313131"/>
              </a:solidFill>
              <a:effectLst/>
              <a:latin typeface="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Отдельно надо хранить данные для обучения, тестирования, валидации. Отдельно хранится разметка. Для проектов машинного обучения как правило требуются большие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"/>
              </a:rPr>
              <a:t>датасеты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, которые занимают много места. Поэтому необходимо качественно планировать структуру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"/>
              </a:rPr>
              <a:t>датасета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 для хранения и необходимый объем памяти.</a:t>
            </a:r>
            <a:endParaRPr lang="en-US" b="0" i="0" dirty="0">
              <a:solidFill>
                <a:srgbClr val="313131"/>
              </a:solidFill>
              <a:effectLst/>
              <a:latin typeface=""/>
            </a:endParaRPr>
          </a:p>
          <a:p>
            <a:endParaRPr lang="en-US" b="0" i="0" dirty="0">
              <a:solidFill>
                <a:srgbClr val="313131"/>
              </a:solidFill>
              <a:effectLst/>
              <a:latin typeface=""/>
            </a:endParaRPr>
          </a:p>
          <a:p>
            <a:pPr>
              <a:buFont typeface="+mj-lt"/>
              <a:buAutoNum type="arabicPeriod" startAt="4"/>
            </a:pPr>
            <a:r>
              <a:rPr lang="en-US" b="1" i="0" dirty="0">
                <a:solidFill>
                  <a:schemeClr val="accent1"/>
                </a:solidFill>
                <a:effectLst/>
                <a:latin typeface=""/>
              </a:rPr>
              <a:t> </a:t>
            </a:r>
            <a:r>
              <a:rPr lang="ru-RU" b="1" i="0" dirty="0">
                <a:solidFill>
                  <a:schemeClr val="accent1"/>
                </a:solidFill>
                <a:effectLst/>
                <a:latin typeface=""/>
              </a:rPr>
              <a:t>Обработка данных</a:t>
            </a: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Сырые, необработанные данные всегда имеют скрытые проблемы: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пропуски,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разная кодировка,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изменчивый характер,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разные структуры таблиц,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разные единицы измерения. </a:t>
            </a:r>
            <a:endParaRPr lang="ru-RU" dirty="0">
              <a:solidFill>
                <a:srgbClr val="313131"/>
              </a:solidFill>
              <a:latin typeface="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Вручную такие ситуации обрабатывать и чистить тяжело, поэтому нужен предварительный анализ и автоматизация.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"/>
              </a:rPr>
              <a:t>Из всего набора данных полезно выделить наиболее эффективные для модели признаки, либо сконструировать новые. 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"/>
              </a:rPr>
              <a:t>Этот процесс называется </a:t>
            </a:r>
            <a:r>
              <a:rPr lang="ru-RU" b="1" i="1" dirty="0">
                <a:solidFill>
                  <a:srgbClr val="222222"/>
                </a:solidFill>
                <a:effectLst/>
                <a:latin typeface=""/>
              </a:rPr>
              <a:t>конструирование признаков</a:t>
            </a:r>
            <a:r>
              <a:rPr lang="ru-RU" b="0" i="0" dirty="0">
                <a:solidFill>
                  <a:srgbClr val="222222"/>
                </a:solidFill>
                <a:effectLst/>
                <a:latin typeface=""/>
              </a:rPr>
              <a:t> (</a:t>
            </a:r>
            <a:r>
              <a:rPr lang="ru-RU" b="0" i="1" dirty="0" err="1">
                <a:solidFill>
                  <a:srgbClr val="222222"/>
                </a:solidFill>
                <a:effectLst/>
                <a:latin typeface=""/>
              </a:rPr>
              <a:t>feature</a:t>
            </a:r>
            <a:r>
              <a:rPr lang="ru-RU" b="0" i="1" dirty="0">
                <a:solidFill>
                  <a:srgbClr val="222222"/>
                </a:solidFill>
                <a:effectLst/>
                <a:latin typeface=""/>
              </a:rPr>
              <a:t> </a:t>
            </a:r>
            <a:r>
              <a:rPr lang="ru-RU" b="0" i="1" dirty="0" err="1">
                <a:solidFill>
                  <a:srgbClr val="222222"/>
                </a:solidFill>
                <a:effectLst/>
                <a:latin typeface=""/>
              </a:rPr>
              <a:t>engineering</a:t>
            </a:r>
            <a:r>
              <a:rPr lang="ru-RU" b="0" i="0" dirty="0">
                <a:solidFill>
                  <a:srgbClr val="222222"/>
                </a:solidFill>
                <a:effectLst/>
                <a:latin typeface="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968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B3DB28-7A9E-4B63-8FAA-DB2A947CF4AA}"/>
              </a:ext>
            </a:extLst>
          </p:cNvPr>
          <p:cNvSpPr/>
          <p:nvPr/>
        </p:nvSpPr>
        <p:spPr>
          <a:xfrm>
            <a:off x="653794" y="871701"/>
            <a:ext cx="632273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 startAt="5"/>
            </a:pPr>
            <a:r>
              <a:rPr lang="en-US" b="1" i="0" dirty="0">
                <a:solidFill>
                  <a:schemeClr val="accent1"/>
                </a:solidFill>
                <a:effectLst/>
                <a:latin typeface=""/>
              </a:rPr>
              <a:t> </a:t>
            </a:r>
            <a:r>
              <a:rPr lang="ru-RU" b="1" i="0" dirty="0">
                <a:solidFill>
                  <a:schemeClr val="accent1"/>
                </a:solidFill>
                <a:effectLst/>
                <a:latin typeface=""/>
              </a:rPr>
              <a:t>Использование данных при обучении и эксплуатации модели</a:t>
            </a:r>
            <a:endParaRPr lang="en-US" b="1" i="0" dirty="0">
              <a:solidFill>
                <a:schemeClr val="accent1"/>
              </a:solidFill>
              <a:effectLst/>
              <a:latin typeface=""/>
            </a:endParaRPr>
          </a:p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При эксплуатации модели машинного обучения происходит ухудшение качества работы модели и это связано прежде всего с тем, что данные в промышленных системах изменяются со временем: меняется их структура, статистические характеристики. Информационные системы изменяются в процессе эксплуатации, поэтому при проектировании, разработке и эксплуатации моделей машинного обучения необходимо учитывать, что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"/>
              </a:rPr>
              <a:t>датасеты</a:t>
            </a:r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 могут изменяться, следовательно, надо контролировать все эти изменения.</a:t>
            </a:r>
            <a:endParaRPr lang="en-US" b="0" i="0" dirty="0">
              <a:solidFill>
                <a:srgbClr val="313131"/>
              </a:solidFill>
              <a:effectLst/>
              <a:latin typeface=""/>
            </a:endParaRPr>
          </a:p>
          <a:p>
            <a:pPr algn="just"/>
            <a:r>
              <a:rPr lang="ru-RU" b="0" i="0" dirty="0">
                <a:solidFill>
                  <a:srgbClr val="313131"/>
                </a:solidFill>
                <a:effectLst/>
                <a:latin typeface=""/>
              </a:rPr>
              <a:t>Контроль потока обработки данных важен потому, что в данных могут быть ошибки, а цена таких ошибок может быть очень большой. В целом, для проектов машинного обучения справедливо правило, что лучше предотвратить повреждение данных, чем потом исправлять ошибки во всей системе.</a:t>
            </a:r>
            <a:endParaRPr lang="ru-RU" dirty="0">
              <a:latin typeface=""/>
            </a:endParaRPr>
          </a:p>
          <a:p>
            <a:endParaRPr lang="ru-RU" b="1" i="0" dirty="0">
              <a:solidFill>
                <a:schemeClr val="accent1"/>
              </a:solidFill>
              <a:effectLst/>
              <a:latin typeface="Open San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5E5E1C-0531-4D0C-8BFD-8D4A13015DAB}"/>
              </a:ext>
            </a:extLst>
          </p:cNvPr>
          <p:cNvSpPr/>
          <p:nvPr/>
        </p:nvSpPr>
        <p:spPr>
          <a:xfrm>
            <a:off x="3657881" y="137241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 </a:t>
            </a:r>
            <a:r>
              <a:rPr lang="ru-RU" sz="2800" b="1" i="0" dirty="0">
                <a:solidFill>
                  <a:schemeClr val="accent1"/>
                </a:solidFill>
                <a:effectLst/>
                <a:latin typeface="Mont"/>
              </a:rPr>
              <a:t>Задачи инженерии данных</a:t>
            </a:r>
            <a:endParaRPr lang="ru-RU" sz="28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869CD-88A6-04AB-F520-BD7FFB307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966" y="1009036"/>
            <a:ext cx="4839927" cy="48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915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4483</Words>
  <Application>Microsoft Macintosh PowerPoint</Application>
  <PresentationFormat>Широкоэкранный</PresentationFormat>
  <Paragraphs>313</Paragraphs>
  <Slides>72</Slides>
  <Notes>2</Notes>
  <HiddenSlides>9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Geneva</vt:lpstr>
      <vt:lpstr>inherit</vt:lpstr>
      <vt:lpstr>Mont</vt:lpstr>
      <vt:lpstr>Open Sans</vt:lpstr>
      <vt:lpstr>SBSansDisplay</vt:lpstr>
      <vt:lpstr>Wingdings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Владимирович Токарев</dc:creator>
  <cp:lastModifiedBy>Microsoft Office User</cp:lastModifiedBy>
  <cp:revision>18</cp:revision>
  <dcterms:created xsi:type="dcterms:W3CDTF">2023-03-13T09:12:25Z</dcterms:created>
  <dcterms:modified xsi:type="dcterms:W3CDTF">2023-03-17T12:36:32Z</dcterms:modified>
</cp:coreProperties>
</file>